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57" r:id="rId4"/>
    <p:sldId id="274" r:id="rId5"/>
    <p:sldId id="265" r:id="rId6"/>
    <p:sldId id="259" r:id="rId7"/>
    <p:sldId id="277" r:id="rId8"/>
    <p:sldId id="267" r:id="rId9"/>
    <p:sldId id="268" r:id="rId10"/>
    <p:sldId id="269" r:id="rId11"/>
    <p:sldId id="273" r:id="rId12"/>
    <p:sldId id="275" r:id="rId13"/>
    <p:sldId id="278" r:id="rId14"/>
    <p:sldId id="276" r:id="rId15"/>
    <p:sldId id="264" r:id="rId16"/>
    <p:sldId id="280" r:id="rId17"/>
    <p:sldId id="281" r:id="rId18"/>
    <p:sldId id="282" r:id="rId19"/>
    <p:sldId id="283" r:id="rId20"/>
    <p:sldId id="286" r:id="rId21"/>
    <p:sldId id="284" r:id="rId22"/>
    <p:sldId id="285" r:id="rId23"/>
  </p:sldIdLst>
  <p:sldSz cx="19799300" cy="11163300"/>
  <p:notesSz cx="19799300" cy="111633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DE4"/>
    <a:srgbClr val="A4A419"/>
    <a:srgbClr val="F4F4F7"/>
    <a:srgbClr val="FFFFCC"/>
    <a:srgbClr val="FBEC8F"/>
    <a:srgbClr val="FFE55E"/>
    <a:srgbClr val="FFE35B"/>
    <a:srgbClr val="FFDF41"/>
    <a:srgbClr val="FFDD2E"/>
    <a:srgbClr val="FFE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70" autoAdjust="0"/>
  </p:normalViewPr>
  <p:slideViewPr>
    <p:cSldViewPr>
      <p:cViewPr varScale="1">
        <p:scale>
          <a:sx n="53" d="100"/>
          <a:sy n="53" d="100"/>
        </p:scale>
        <p:origin x="291" y="4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580438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215688" y="0"/>
            <a:ext cx="8578850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A4722-47BC-4880-8F8F-348B34B36FC8}" type="datetimeFigureOut">
              <a:rPr lang="ru-RU" smtClean="0"/>
              <a:t>16.02.2025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559550" y="1395413"/>
            <a:ext cx="6680200" cy="3767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979613" y="5372100"/>
            <a:ext cx="15840075" cy="4395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602913"/>
            <a:ext cx="8580438" cy="560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215688" y="10602913"/>
            <a:ext cx="8578850" cy="560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AD02B-D1DF-4415-94BF-5BFB867308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671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AD02B-D1DF-4415-94BF-5BFB8673086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78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84947" y="3460623"/>
            <a:ext cx="16829406" cy="23442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69895" y="6251448"/>
            <a:ext cx="13859510" cy="279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727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727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89965" y="2567559"/>
            <a:ext cx="8612696" cy="7367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196639" y="2567559"/>
            <a:ext cx="8612696" cy="7367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9799300" cy="11160125"/>
          </a:xfrm>
          <a:custGeom>
            <a:avLst/>
            <a:gdLst/>
            <a:ahLst/>
            <a:cxnLst/>
            <a:rect l="l" t="t" r="r" b="b"/>
            <a:pathLst>
              <a:path w="19799300" h="11160125">
                <a:moveTo>
                  <a:pt x="19799299" y="0"/>
                </a:moveTo>
                <a:lnTo>
                  <a:pt x="0" y="0"/>
                </a:lnTo>
                <a:lnTo>
                  <a:pt x="0" y="11160124"/>
                </a:lnTo>
                <a:lnTo>
                  <a:pt x="19799299" y="11160124"/>
                </a:lnTo>
                <a:lnTo>
                  <a:pt x="19799299" y="0"/>
                </a:lnTo>
                <a:close/>
              </a:path>
            </a:pathLst>
          </a:custGeom>
          <a:solidFill>
            <a:srgbClr val="F4F4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2727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9799300" cy="11160125"/>
          </a:xfrm>
          <a:custGeom>
            <a:avLst/>
            <a:gdLst/>
            <a:ahLst/>
            <a:cxnLst/>
            <a:rect l="l" t="t" r="r" b="b"/>
            <a:pathLst>
              <a:path w="19799300" h="11160125">
                <a:moveTo>
                  <a:pt x="19799299" y="0"/>
                </a:moveTo>
                <a:lnTo>
                  <a:pt x="0" y="0"/>
                </a:lnTo>
                <a:lnTo>
                  <a:pt x="0" y="11160124"/>
                </a:lnTo>
                <a:lnTo>
                  <a:pt x="19799299" y="11160124"/>
                </a:lnTo>
                <a:lnTo>
                  <a:pt x="19799299" y="0"/>
                </a:lnTo>
                <a:close/>
              </a:path>
            </a:pathLst>
          </a:custGeom>
          <a:solidFill>
            <a:srgbClr val="F4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2567559"/>
            <a:ext cx="17819370" cy="7367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731762" y="10381869"/>
            <a:ext cx="6335776" cy="55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89965" y="10381869"/>
            <a:ext cx="4553839" cy="55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55497" y="10381869"/>
            <a:ext cx="4553839" cy="55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figma.com/proto/vRkfvLSRItjcT01vrQPnx4/Untitled?page-id=0%3A1&amp;node-id=150-260&amp;p=f&amp;viewport=1015%2C376%2C0.23&amp;t=8v9kbhECSYUuKlLs-1&amp;scaling=scale-down&amp;content-scaling=fixed&amp;starting-point-node-id=150%3A260&amp;show-proto-sidebar=1" TargetMode="Externa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D2AIRoGf3rHyLXpmdMoNhtrmjw5Ks0V5b2RV5tD3Hk/edit?tab=t.0" TargetMode="External"/><Relationship Id="rId2" Type="http://schemas.openxmlformats.org/officeDocument/2006/relationships/hyperlink" Target="https://docs.google.com/document/d/1MdFp4mrwhc1aQefd_O1ibIuv9sy9BP2xWKKodZBOnFE/edit?tab=t.0#heading=h.kqes5viwfupm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nidraw.io/app/board/e0ec7a1aa58d7804b582" TargetMode="External"/><Relationship Id="rId4" Type="http://schemas.openxmlformats.org/officeDocument/2006/relationships/hyperlink" Target="https://docs.google.com/spreadsheets/d/1Bt0uKdYn4_o_htBRfLym7i9rU82DsrGzn8pzXOFnLxw/edit?gid=1546019484#gid=154601948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bank.ru/about/news/24012025-t-technologies-reports-operational-results-for-december-and-12-months-of-2024/" TargetMode="External"/><Relationship Id="rId7" Type="http://schemas.openxmlformats.org/officeDocument/2006/relationships/hyperlink" Target="https://1prime.ru/20250125/students-854447004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-j.ru/statistic-univercitites/" TargetMode="External"/><Relationship Id="rId5" Type="http://schemas.openxmlformats.org/officeDocument/2006/relationships/hyperlink" Target="https://tass.ru/obschestvo/18643495" TargetMode="External"/><Relationship Id="rId4" Type="http://schemas.openxmlformats.org/officeDocument/2006/relationships/hyperlink" Target="https://rsr-online.ru/news/2024/6/4/v-rossijskih-vuzah-uvelichilos-chislo-student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364" y="82606"/>
            <a:ext cx="3899343" cy="152724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19152" y="7410450"/>
            <a:ext cx="57842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8000" b="1" spc="-465" dirty="0">
                <a:solidFill>
                  <a:srgbClr val="272727"/>
                </a:solidFill>
                <a:latin typeface="Trebuchet MS"/>
                <a:cs typeface="Trebuchet MS"/>
              </a:rPr>
              <a:t>Кейс-проект</a:t>
            </a:r>
            <a:endParaRPr sz="8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152" y="8858250"/>
            <a:ext cx="653224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500" spc="-145" dirty="0">
                <a:solidFill>
                  <a:srgbClr val="272727"/>
                </a:solidFill>
                <a:latin typeface="Trebuchet MS"/>
                <a:cs typeface="Trebuchet MS"/>
              </a:rPr>
              <a:t>Группа №2</a:t>
            </a:r>
            <a:endParaRPr sz="3500" dirty="0">
              <a:latin typeface="Trebuchet MS"/>
              <a:cs typeface="Trebuchet MS"/>
            </a:endParaRPr>
          </a:p>
        </p:txBody>
      </p:sp>
      <p:sp>
        <p:nvSpPr>
          <p:cNvPr id="17" name="Прямоугольник: один скругленный угол 16">
            <a:extLst>
              <a:ext uri="{FF2B5EF4-FFF2-40B4-BE49-F238E27FC236}">
                <a16:creationId xmlns:a16="http://schemas.microsoft.com/office/drawing/2014/main" id="{24014D0F-F897-495E-9EEB-569E3B8AAE68}"/>
              </a:ext>
            </a:extLst>
          </p:cNvPr>
          <p:cNvSpPr/>
          <p:nvPr/>
        </p:nvSpPr>
        <p:spPr>
          <a:xfrm rot="10800000">
            <a:off x="9691922" y="171450"/>
            <a:ext cx="9899014" cy="10391198"/>
          </a:xfrm>
          <a:prstGeom prst="round1Rect">
            <a:avLst/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89707B-1A5D-476A-B3B2-A4B3581D346F}"/>
              </a:ext>
            </a:extLst>
          </p:cNvPr>
          <p:cNvSpPr txBox="1"/>
          <p:nvPr/>
        </p:nvSpPr>
        <p:spPr>
          <a:xfrm>
            <a:off x="603250" y="10100983"/>
            <a:ext cx="989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400" spc="-150" dirty="0" err="1">
                <a:solidFill>
                  <a:srgbClr val="282828"/>
                </a:solidFill>
                <a:latin typeface="Trebuchet MS"/>
                <a:cs typeface="Trebuchet MS"/>
              </a:rPr>
              <a:t>Финтех</a:t>
            </a:r>
            <a:r>
              <a:rPr lang="ru-RU" sz="2400" spc="-150" dirty="0">
                <a:solidFill>
                  <a:srgbClr val="282828"/>
                </a:solidFill>
                <a:latin typeface="Trebuchet MS"/>
                <a:cs typeface="Trebuchet MS"/>
              </a:rPr>
              <a:t>: Бизнес-анализ</a:t>
            </a:r>
            <a:r>
              <a:rPr lang="en-US" sz="2400" spc="-150" dirty="0">
                <a:solidFill>
                  <a:srgbClr val="282828"/>
                </a:solidFill>
                <a:latin typeface="Trebuchet MS"/>
                <a:cs typeface="Trebuchet MS"/>
              </a:rPr>
              <a:t>,</a:t>
            </a:r>
            <a:r>
              <a:rPr lang="ru-RU" sz="2400" spc="-150" dirty="0">
                <a:solidFill>
                  <a:srgbClr val="282828"/>
                </a:solidFill>
                <a:latin typeface="Trebuchet MS"/>
                <a:cs typeface="Trebuchet MS"/>
              </a:rPr>
              <a:t> зима 2024-2025</a:t>
            </a:r>
            <a:r>
              <a:rPr lang="en-US" sz="2400" spc="-150" dirty="0">
                <a:solidFill>
                  <a:srgbClr val="282828"/>
                </a:solidFill>
                <a:latin typeface="Trebuchet MS"/>
                <a:cs typeface="Trebuchet MS"/>
              </a:rPr>
              <a:t> </a:t>
            </a:r>
            <a:endParaRPr lang="ru-RU" sz="2400" spc="-1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D3F8D1-6E88-4EEF-9EC3-B5B951C4DEB4}"/>
              </a:ext>
            </a:extLst>
          </p:cNvPr>
          <p:cNvSpPr/>
          <p:nvPr/>
        </p:nvSpPr>
        <p:spPr>
          <a:xfrm>
            <a:off x="13182694" y="2965143"/>
            <a:ext cx="5973135" cy="336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Скидка на связь Т-Мобайл 50%</a:t>
            </a: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для студентов на весь период обучения при действии подписки</a:t>
            </a:r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6F6D3224-30BD-4CE1-979D-F007E1DFBBCC}"/>
              </a:ext>
            </a:extLst>
          </p:cNvPr>
          <p:cNvSpPr/>
          <p:nvPr/>
        </p:nvSpPr>
        <p:spPr>
          <a:xfrm>
            <a:off x="651025" y="2990520"/>
            <a:ext cx="599949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Бесплатные бонусы для студентов: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rebuchet MS" panose="020B0603020202020204" pitchFamily="34" charset="0"/>
              </a:rPr>
              <a:t>Образовательный контент в историях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 err="1">
                <a:solidFill>
                  <a:schemeClr val="tx1"/>
                </a:solidFill>
                <a:latin typeface="Trebuchet MS" panose="020B0603020202020204" pitchFamily="34" charset="0"/>
              </a:rPr>
              <a:t>Автоплатеж</a:t>
            </a:r>
            <a:r>
              <a:rPr lang="ru-RU" sz="2200" dirty="0">
                <a:solidFill>
                  <a:schemeClr val="tx1"/>
                </a:solidFill>
                <a:latin typeface="Trebuchet MS" panose="020B0603020202020204" pitchFamily="34" charset="0"/>
              </a:rPr>
              <a:t> общежития и образования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/>
                </a:solidFill>
                <a:latin typeface="Trebuchet MS" panose="020B0603020202020204" pitchFamily="34" charset="0"/>
              </a:rPr>
              <a:t>Оформление Кубышки</a:t>
            </a:r>
          </a:p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endParaRPr lang="ru-RU" sz="2400" b="0" i="0" dirty="0">
              <a:solidFill>
                <a:schemeClr val="tx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3FAA20F0-86F3-421E-B1E3-85EAC3007AC4}"/>
              </a:ext>
            </a:extLst>
          </p:cNvPr>
          <p:cNvSpPr/>
          <p:nvPr/>
        </p:nvSpPr>
        <p:spPr>
          <a:xfrm>
            <a:off x="677385" y="6724650"/>
            <a:ext cx="5973135" cy="336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Повышенный доход </a:t>
            </a: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по накопительному счету</a:t>
            </a:r>
            <a:endParaRPr lang="ru-RU" sz="28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5" name="object 41">
            <a:extLst>
              <a:ext uri="{FF2B5EF4-FFF2-40B4-BE49-F238E27FC236}">
                <a16:creationId xmlns:a16="http://schemas.microsoft.com/office/drawing/2014/main" id="{1B0571FA-921A-4AA8-8B8A-F9A0352370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813" y="7324815"/>
            <a:ext cx="583692" cy="48005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7" name="object 63">
            <a:extLst>
              <a:ext uri="{FF2B5EF4-FFF2-40B4-BE49-F238E27FC236}">
                <a16:creationId xmlns:a16="http://schemas.microsoft.com/office/drawing/2014/main" id="{F0D164FE-5B12-41EE-93F3-C5881CB52C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1850" y="3450268"/>
            <a:ext cx="676655" cy="4572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9" name="object 93">
            <a:extLst>
              <a:ext uri="{FF2B5EF4-FFF2-40B4-BE49-F238E27FC236}">
                <a16:creationId xmlns:a16="http://schemas.microsoft.com/office/drawing/2014/main" id="{947BEFEE-115D-4305-93BA-5CB68CA5CBC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35294" y="3450268"/>
            <a:ext cx="652271" cy="5958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Прямоугольник: скругленные углы 121">
            <a:extLst>
              <a:ext uri="{FF2B5EF4-FFF2-40B4-BE49-F238E27FC236}">
                <a16:creationId xmlns:a16="http://schemas.microsoft.com/office/drawing/2014/main" id="{FEEC4652-9EC1-46F5-BC25-87B4A3EFB1BB}"/>
              </a:ext>
            </a:extLst>
          </p:cNvPr>
          <p:cNvSpPr/>
          <p:nvPr/>
        </p:nvSpPr>
        <p:spPr>
          <a:xfrm>
            <a:off x="6916859" y="6724650"/>
            <a:ext cx="5973135" cy="336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Повышенный </a:t>
            </a:r>
            <a:r>
              <a:rPr lang="ru-RU" sz="2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кэшбэк</a:t>
            </a:r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 в разделе</a:t>
            </a: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Т-Город</a:t>
            </a:r>
            <a:endParaRPr lang="ru-RU" sz="28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3" name="Прямоугольник: скругленные углы 122">
            <a:extLst>
              <a:ext uri="{FF2B5EF4-FFF2-40B4-BE49-F238E27FC236}">
                <a16:creationId xmlns:a16="http://schemas.microsoft.com/office/drawing/2014/main" id="{981E0CB0-B7D6-4CFE-84ED-B01170802BCB}"/>
              </a:ext>
            </a:extLst>
          </p:cNvPr>
          <p:cNvSpPr/>
          <p:nvPr/>
        </p:nvSpPr>
        <p:spPr>
          <a:xfrm>
            <a:off x="13163921" y="6724650"/>
            <a:ext cx="5973135" cy="336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Акция в подарок при первой оплате подписки и снижение комиссии </a:t>
            </a: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с каждой сделки в Т-Инвестиции</a:t>
            </a:r>
          </a:p>
          <a:p>
            <a:pPr algn="l"/>
            <a:endParaRPr lang="ru-RU" sz="28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121" name="object 82">
            <a:extLst>
              <a:ext uri="{FF2B5EF4-FFF2-40B4-BE49-F238E27FC236}">
                <a16:creationId xmlns:a16="http://schemas.microsoft.com/office/drawing/2014/main" id="{4167C081-0643-46D4-A4C5-78F723B36B0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56450" y="7385968"/>
            <a:ext cx="652272" cy="3947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4" name="object 14">
            <a:extLst>
              <a:ext uri="{FF2B5EF4-FFF2-40B4-BE49-F238E27FC236}">
                <a16:creationId xmlns:a16="http://schemas.microsoft.com/office/drawing/2014/main" id="{C9C3E8B8-FEEA-47E9-8201-094251D8D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385" y="630487"/>
            <a:ext cx="115958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50" dirty="0"/>
              <a:t>Подписка </a:t>
            </a:r>
            <a:r>
              <a:rPr lang="en-US" spc="-150" dirty="0"/>
              <a:t>Student PRO</a:t>
            </a:r>
            <a:endParaRPr spc="-150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EF09A82-50E3-491F-A8B3-D48D79BDC86F}"/>
              </a:ext>
            </a:extLst>
          </p:cNvPr>
          <p:cNvSpPr/>
          <p:nvPr/>
        </p:nvSpPr>
        <p:spPr>
          <a:xfrm>
            <a:off x="6937429" y="2988690"/>
            <a:ext cx="5973135" cy="336994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ru-RU" sz="2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algn="l"/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Постоянный </a:t>
            </a:r>
            <a:r>
              <a:rPr lang="ru-RU" sz="2400" dirty="0" err="1">
                <a:solidFill>
                  <a:schemeClr val="tx1"/>
                </a:solidFill>
                <a:latin typeface="Trebuchet MS" panose="020B0603020202020204" pitchFamily="34" charset="0"/>
              </a:rPr>
              <a:t>кэшбэк</a:t>
            </a:r>
            <a:r>
              <a:rPr lang="ru-RU" sz="2400" dirty="0">
                <a:solidFill>
                  <a:schemeClr val="tx1"/>
                </a:solidFill>
                <a:latin typeface="Trebuchet MS" panose="020B0603020202020204" pitchFamily="34" charset="0"/>
              </a:rPr>
              <a:t> за популярные категории: супермаркеты или кафе и рестораны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DF86B8-6343-44F6-8F83-D764973713F9}"/>
              </a:ext>
            </a:extLst>
          </p:cNvPr>
          <p:cNvSpPr txBox="1"/>
          <p:nvPr/>
        </p:nvSpPr>
        <p:spPr>
          <a:xfrm>
            <a:off x="651985" y="2030525"/>
            <a:ext cx="99269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3600" b="0" i="0" u="none" strike="noStrike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За 189 </a:t>
            </a:r>
            <a:r>
              <a:rPr lang="ru-RU" sz="3600" b="0" i="0" dirty="0">
                <a:effectLst/>
                <a:latin typeface="Trebuchet MS" panose="020B0603020202020204" pitchFamily="34" charset="0"/>
              </a:rPr>
              <a:t>₽ в месяц студент получает</a:t>
            </a:r>
            <a:r>
              <a:rPr lang="ru-RU" sz="3600" b="0" i="0" u="none" strike="noStrike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:</a:t>
            </a:r>
            <a:br>
              <a:rPr lang="ru-RU" sz="3600" dirty="0">
                <a:latin typeface="Trebuchet MS" panose="020B0603020202020204" pitchFamily="34" charset="0"/>
              </a:rPr>
            </a:br>
            <a:endParaRPr lang="ru-RU" sz="3600" dirty="0">
              <a:latin typeface="Trebuchet MS" panose="020B0603020202020204" pitchFamily="34" charset="0"/>
            </a:endParaRPr>
          </a:p>
        </p:txBody>
      </p:sp>
      <p:pic>
        <p:nvPicPr>
          <p:cNvPr id="18" name="object 71">
            <a:extLst>
              <a:ext uri="{FF2B5EF4-FFF2-40B4-BE49-F238E27FC236}">
                <a16:creationId xmlns:a16="http://schemas.microsoft.com/office/drawing/2014/main" id="{07DEAF8C-BE71-4694-ADAD-7275B11F207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56450" y="3450268"/>
            <a:ext cx="550164" cy="55016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object 15">
            <a:extLst>
              <a:ext uri="{FF2B5EF4-FFF2-40B4-BE49-F238E27FC236}">
                <a16:creationId xmlns:a16="http://schemas.microsoft.com/office/drawing/2014/main" id="{7889584D-96A4-4616-B260-7BC6E72CC44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22594" y="7181850"/>
            <a:ext cx="579156" cy="5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0677" y="400050"/>
            <a:ext cx="115958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50" dirty="0"/>
              <a:t>Все преимущества </a:t>
            </a:r>
            <a:r>
              <a:rPr lang="en-US" spc="-150" dirty="0"/>
              <a:t>Student PRO</a:t>
            </a:r>
            <a:r>
              <a:rPr lang="ru-RU" spc="-150" dirty="0"/>
              <a:t> </a:t>
            </a:r>
            <a:endParaRPr spc="-150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3B5A1566-0B81-42E0-84AC-7A20919C3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8166"/>
              </p:ext>
            </p:extLst>
          </p:nvPr>
        </p:nvGraphicFramePr>
        <p:xfrm>
          <a:off x="450850" y="1543050"/>
          <a:ext cx="18598644" cy="9421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49661">
                  <a:extLst>
                    <a:ext uri="{9D8B030D-6E8A-4147-A177-3AD203B41FA5}">
                      <a16:colId xmlns:a16="http://schemas.microsoft.com/office/drawing/2014/main" val="1343051996"/>
                    </a:ext>
                  </a:extLst>
                </a:gridCol>
                <a:gridCol w="4649661">
                  <a:extLst>
                    <a:ext uri="{9D8B030D-6E8A-4147-A177-3AD203B41FA5}">
                      <a16:colId xmlns:a16="http://schemas.microsoft.com/office/drawing/2014/main" val="2280805878"/>
                    </a:ext>
                  </a:extLst>
                </a:gridCol>
                <a:gridCol w="4649661">
                  <a:extLst>
                    <a:ext uri="{9D8B030D-6E8A-4147-A177-3AD203B41FA5}">
                      <a16:colId xmlns:a16="http://schemas.microsoft.com/office/drawing/2014/main" val="4170986635"/>
                    </a:ext>
                  </a:extLst>
                </a:gridCol>
                <a:gridCol w="4649661">
                  <a:extLst>
                    <a:ext uri="{9D8B030D-6E8A-4147-A177-3AD203B41FA5}">
                      <a16:colId xmlns:a16="http://schemas.microsoft.com/office/drawing/2014/main" val="572743757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1" dirty="0">
                          <a:latin typeface="Trebuchet MS" panose="020B0603020202020204" pitchFamily="34" charset="0"/>
                        </a:rPr>
                        <a:t>Без подписки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200" b="1" dirty="0">
                          <a:latin typeface="Trebuchet MS" panose="020B0603020202020204" pitchFamily="34" charset="0"/>
                        </a:rPr>
                        <a:t>С подпиской </a:t>
                      </a:r>
                      <a:r>
                        <a:rPr lang="en-US" sz="2200" b="1" dirty="0">
                          <a:latin typeface="Trebuchet MS" panose="020B0603020202020204" pitchFamily="34" charset="0"/>
                        </a:rPr>
                        <a:t>Student PRO</a:t>
                      </a:r>
                      <a:endParaRPr lang="ru-RU" sz="2200" b="1" dirty="0"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latin typeface="Trebuchet MS" panose="020B0603020202020204" pitchFamily="34" charset="0"/>
                        </a:rPr>
                        <a:t>C </a:t>
                      </a:r>
                      <a:r>
                        <a:rPr lang="ru-RU" sz="2200" b="1" dirty="0">
                          <a:latin typeface="Trebuchet MS" panose="020B0603020202020204" pitchFamily="34" charset="0"/>
                        </a:rPr>
                        <a:t>подпиской </a:t>
                      </a:r>
                      <a:r>
                        <a:rPr lang="en-US" sz="2200" b="1" dirty="0">
                          <a:latin typeface="Trebuchet MS" panose="020B0603020202020204" pitchFamily="34" charset="0"/>
                        </a:rPr>
                        <a:t>PRO</a:t>
                      </a:r>
                      <a:endParaRPr lang="ru-RU" sz="2200" b="1" dirty="0">
                        <a:latin typeface="Trebuchet MS" panose="020B0603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770951"/>
                  </a:ext>
                </a:extLst>
              </a:tr>
              <a:tr h="4221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rebuchet MS" panose="020B0603020202020204" pitchFamily="34" charset="0"/>
                        </a:rPr>
                        <a:t>C</a:t>
                      </a:r>
                      <a:r>
                        <a:rPr lang="ru-RU" sz="2000" dirty="0" err="1">
                          <a:latin typeface="Trebuchet MS" panose="020B0603020202020204" pitchFamily="34" charset="0"/>
                        </a:rPr>
                        <a:t>тоимость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0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₽/</a:t>
                      </a:r>
                      <a:r>
                        <a:rPr lang="ru-RU" sz="2000" b="0" dirty="0" err="1">
                          <a:effectLst/>
                          <a:latin typeface="Trebuchet MS" panose="020B0603020202020204" pitchFamily="34" charset="0"/>
                        </a:rPr>
                        <a:t>мес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189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₽/</a:t>
                      </a:r>
                      <a:r>
                        <a:rPr lang="ru-RU" sz="2000" b="0" dirty="0" err="1">
                          <a:effectLst/>
                          <a:latin typeface="Trebuchet MS" panose="020B0603020202020204" pitchFamily="34" charset="0"/>
                        </a:rPr>
                        <a:t>мес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299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₽/</a:t>
                      </a:r>
                      <a:r>
                        <a:rPr lang="ru-RU" sz="2000" b="0" dirty="0" err="1">
                          <a:effectLst/>
                          <a:latin typeface="Trebuchet MS" panose="020B0603020202020204" pitchFamily="34" charset="0"/>
                        </a:rPr>
                        <a:t>мес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80235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Лимит на </a:t>
                      </a:r>
                      <a:r>
                        <a:rPr lang="ru-RU" sz="2000" b="0" dirty="0" err="1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кэшбэк</a:t>
                      </a:r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 за обычные покупки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000" dirty="0">
                          <a:latin typeface="Trebuchet MS" panose="020B0603020202020204" pitchFamily="34" charset="0"/>
                        </a:rPr>
                        <a:t>3000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4</a:t>
                      </a:r>
                      <a:r>
                        <a:rPr lang="en-US" sz="2000" dirty="0">
                          <a:latin typeface="Trebuchet MS" panose="020B0603020202020204" pitchFamily="34" charset="0"/>
                        </a:rPr>
                        <a:t>000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rebuchet MS" panose="020B0603020202020204" pitchFamily="34" charset="0"/>
                        </a:rPr>
                        <a:t>5000 </a:t>
                      </a:r>
                      <a:r>
                        <a:rPr lang="ru-RU" sz="2000" b="0" dirty="0">
                          <a:effectLst/>
                          <a:latin typeface="Trebuchet MS" panose="020B0603020202020204" pitchFamily="34" charset="0"/>
                        </a:rPr>
                        <a:t>₽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027880"/>
                  </a:ext>
                </a:extLst>
              </a:tr>
              <a:tr h="1097656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Переводы с карты Т‑Банка на карты других банков без комиссии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До 20 000 ₽ за расчетный период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До 50 000 ₽ за расчетный период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До 50 000 ₽ за расчетный период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023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Процент на накопительный счет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16% годовых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17% годовых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17% годовых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53861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Категории повышенного </a:t>
                      </a:r>
                      <a:r>
                        <a:rPr lang="ru-RU" sz="2000" b="0" dirty="0" err="1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кэшбэка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4/7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4/8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4/8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047145"/>
                  </a:ext>
                </a:extLst>
              </a:tr>
              <a:tr h="422175">
                <a:tc>
                  <a:txBody>
                    <a:bodyPr/>
                    <a:lstStyle/>
                    <a:p>
                      <a:r>
                        <a:rPr lang="ru-RU" sz="2000" b="0" dirty="0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Связь от Т⁠-⁠</a:t>
                      </a:r>
                      <a:r>
                        <a:rPr lang="ru-RU" sz="2000" b="0" dirty="0" err="1">
                          <a:solidFill>
                            <a:schemeClr val="dk1"/>
                          </a:solidFill>
                          <a:effectLst/>
                          <a:latin typeface="Trebuchet MS" panose="020B0603020202020204" pitchFamily="34" charset="0"/>
                        </a:rPr>
                        <a:t>Мобайла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Скидка 15% на пакет интернета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Скидка 40% на пакет интернета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rebuchet MS" panose="020B0603020202020204" pitchFamily="34" charset="0"/>
                        </a:rPr>
                        <a:t>Скидка 30% на пакет интернета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695016"/>
                  </a:ext>
                </a:extLst>
              </a:tr>
              <a:tr h="606960">
                <a:tc>
                  <a:txBody>
                    <a:bodyPr/>
                    <a:lstStyle/>
                    <a:p>
                      <a:pPr algn="l"/>
                      <a:r>
                        <a:rPr lang="ru-RU" sz="20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Кэшбэк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за путешествия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От 3 до 7%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От 3 до 7%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От 3 до 10%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519923"/>
                  </a:ext>
                </a:extLst>
              </a:tr>
              <a:tr h="606960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Т-Страхование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До 2%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До 2%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До 5%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29366"/>
                  </a:ext>
                </a:extLst>
              </a:tr>
              <a:tr h="422175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Trebuchet MS" panose="020B0603020202020204" pitchFamily="34" charset="0"/>
                        </a:rPr>
                        <a:t>Оформление Кубышки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42968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Постоянный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кэшбэк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на популярные категории</a:t>
                      </a:r>
                      <a:endParaRPr lang="ru-RU" sz="200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001193"/>
                  </a:ext>
                </a:extLst>
              </a:tr>
              <a:tr h="422175">
                <a:tc>
                  <a:txBody>
                    <a:bodyPr/>
                    <a:lstStyle/>
                    <a:p>
                      <a:r>
                        <a:rPr lang="ru-RU" sz="2000" dirty="0">
                          <a:latin typeface="Trebuchet MS" panose="020B0603020202020204" pitchFamily="34" charset="0"/>
                        </a:rPr>
                        <a:t>Подарочная акция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18629"/>
                  </a:ext>
                </a:extLst>
              </a:tr>
              <a:tr h="759916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Повышенный </a:t>
                      </a:r>
                      <a:r>
                        <a:rPr lang="ru-RU" sz="2000" dirty="0" err="1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кэшбэк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 в разделе </a:t>
                      </a:r>
                    </a:p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Т-Город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995239"/>
                  </a:ext>
                </a:extLst>
              </a:tr>
              <a:tr h="422175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Образовательные истории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5361505"/>
                  </a:ext>
                </a:extLst>
              </a:tr>
              <a:tr h="665677"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Снижение комиссии в Т-Инвестиции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✓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0" i="0" dirty="0">
                          <a:solidFill>
                            <a:schemeClr val="tx1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—</a:t>
                      </a:r>
                      <a:endParaRPr lang="ru-RU" sz="2000" b="0" dirty="0">
                        <a:latin typeface="Trebuchet MS" panose="020B0603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36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865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9231A3-DD63-4DA0-9A57-4511259E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50" y="247650"/>
            <a:ext cx="9666605" cy="939800"/>
          </a:xfrm>
        </p:spPr>
        <p:txBody>
          <a:bodyPr/>
          <a:lstStyle/>
          <a:p>
            <a:r>
              <a:rPr lang="ru-RU" dirty="0"/>
              <a:t>Путь клиента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1CA0B9F-3E90-4FED-808F-76E8137B7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8"/>
          <a:stretch/>
        </p:blipFill>
        <p:spPr>
          <a:xfrm>
            <a:off x="1441167" y="1399282"/>
            <a:ext cx="16840484" cy="942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3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9231A3-DD63-4DA0-9A57-4511259E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781050"/>
            <a:ext cx="9666605" cy="939800"/>
          </a:xfrm>
        </p:spPr>
        <p:txBody>
          <a:bodyPr/>
          <a:lstStyle/>
          <a:p>
            <a:r>
              <a:rPr lang="ru-RU" dirty="0"/>
              <a:t>Оценка эффективности</a:t>
            </a: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BDEBED3C-B494-45FF-92A6-5183BF4995F9}"/>
              </a:ext>
            </a:extLst>
          </p:cNvPr>
          <p:cNvSpPr/>
          <p:nvPr/>
        </p:nvSpPr>
        <p:spPr>
          <a:xfrm>
            <a:off x="911375" y="2762250"/>
            <a:ext cx="528622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Изменение потока новых клиентов от 16 до 24 лет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7A1A11CC-6496-4453-ADEF-B940A8A83DC7}"/>
              </a:ext>
            </a:extLst>
          </p:cNvPr>
          <p:cNvSpPr/>
          <p:nvPr/>
        </p:nvSpPr>
        <p:spPr>
          <a:xfrm>
            <a:off x="10585450" y="6729140"/>
            <a:ext cx="528622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Прирост ARPPU в месяц для клиентов, которые уже были в экосистеме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4CFABA68-067E-4726-BB09-2AF5CD4C568C}"/>
              </a:ext>
            </a:extLst>
          </p:cNvPr>
          <p:cNvSpPr/>
          <p:nvPr/>
        </p:nvSpPr>
        <p:spPr>
          <a:xfrm>
            <a:off x="4032250" y="6694850"/>
            <a:ext cx="528622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ARPPU в месяц для новых клиентов</a:t>
            </a:r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id="{C8FF03F2-A342-4942-85A8-BF86F760E45A}"/>
              </a:ext>
            </a:extLst>
          </p:cNvPr>
          <p:cNvSpPr/>
          <p:nvPr/>
        </p:nvSpPr>
        <p:spPr>
          <a:xfrm>
            <a:off x="7402287" y="2762250"/>
            <a:ext cx="528622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rebuchet MS" panose="020B0603020202020204" pitchFamily="34" charset="0"/>
              </a:rPr>
              <a:t>Conversion Rate </a:t>
            </a:r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после пробного периода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Trebuchet MS" panose="020B0603020202020204" pitchFamily="34" charset="0"/>
              </a:rPr>
              <a:t>Student PRO</a:t>
            </a:r>
            <a:endParaRPr lang="ru-RU" sz="32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8977CAAB-3CD0-4CDC-B9E7-9AED483B273E}"/>
              </a:ext>
            </a:extLst>
          </p:cNvPr>
          <p:cNvSpPr/>
          <p:nvPr/>
        </p:nvSpPr>
        <p:spPr>
          <a:xfrm>
            <a:off x="13785850" y="2762250"/>
            <a:ext cx="5286225" cy="33743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tx1"/>
                </a:solidFill>
                <a:latin typeface="Trebuchet MS" panose="020B0603020202020204" pitchFamily="34" charset="0"/>
              </a:rPr>
              <a:t>Retention</a:t>
            </a:r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 Rate</a:t>
            </a: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Trebuchet MS" panose="020B0603020202020204" pitchFamily="34" charset="0"/>
              </a:rPr>
              <a:t>пакета продуктов за полгода (семестр)</a:t>
            </a:r>
          </a:p>
        </p:txBody>
      </p:sp>
    </p:spTree>
    <p:extLst>
      <p:ext uri="{BB962C8B-B14F-4D97-AF65-F5344CB8AC3E}">
        <p14:creationId xmlns:p14="http://schemas.microsoft.com/office/powerpoint/2010/main" val="276805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A9231A3-DD63-4DA0-9A57-4511259E0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382780"/>
            <a:ext cx="9666605" cy="939800"/>
          </a:xfrm>
        </p:spPr>
        <p:txBody>
          <a:bodyPr/>
          <a:lstStyle/>
          <a:p>
            <a:r>
              <a:rPr lang="ru-RU" dirty="0"/>
              <a:t>Прототип</a:t>
            </a:r>
          </a:p>
        </p:txBody>
      </p:sp>
      <p:pic>
        <p:nvPicPr>
          <p:cNvPr id="6" name="Видео-16-02-2025 140544">
            <a:hlinkClick r:id="" action="ppaction://media"/>
            <a:extLst>
              <a:ext uri="{FF2B5EF4-FFF2-40B4-BE49-F238E27FC236}">
                <a16:creationId xmlns:a16="http://schemas.microsoft.com/office/drawing/2014/main" id="{A17309F2-9059-4833-B472-F0DBD17EE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92"/>
          <a:stretch/>
        </p:blipFill>
        <p:spPr>
          <a:xfrm>
            <a:off x="7404100" y="1192604"/>
            <a:ext cx="4991100" cy="8778091"/>
          </a:xfrm>
          <a:prstGeom prst="rect">
            <a:avLst/>
          </a:prstGeom>
        </p:spPr>
      </p:pic>
      <p:sp>
        <p:nvSpPr>
          <p:cNvPr id="10" name="Заголовок 2">
            <a:extLst>
              <a:ext uri="{FF2B5EF4-FFF2-40B4-BE49-F238E27FC236}">
                <a16:creationId xmlns:a16="http://schemas.microsoft.com/office/drawing/2014/main" id="{0466B7D7-8DEE-4CD6-BEC0-3BC90D508F55}"/>
              </a:ext>
            </a:extLst>
          </p:cNvPr>
          <p:cNvSpPr txBox="1">
            <a:spLocks/>
          </p:cNvSpPr>
          <p:nvPr/>
        </p:nvSpPr>
        <p:spPr>
          <a:xfrm>
            <a:off x="673022" y="9239250"/>
            <a:ext cx="96666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ru-RU" sz="2400" b="0" dirty="0">
                <a:hlinkClick r:id="rId5"/>
              </a:rPr>
              <a:t>Ссылка на проект</a:t>
            </a:r>
            <a:endParaRPr lang="ru-RU" sz="2400" b="0" dirty="0"/>
          </a:p>
        </p:txBody>
      </p:sp>
    </p:spTree>
    <p:extLst>
      <p:ext uri="{BB962C8B-B14F-4D97-AF65-F5344CB8AC3E}">
        <p14:creationId xmlns:p14="http://schemas.microsoft.com/office/powerpoint/2010/main" val="80683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571D2F-D1A8-4577-B1BF-176EC022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483" y="1733550"/>
            <a:ext cx="4581423" cy="6305550"/>
          </a:xfrm>
          <a:prstGeom prst="rect">
            <a:avLst/>
          </a:prstGeom>
        </p:spPr>
      </p:pic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Наша команда</a:t>
            </a:r>
            <a:br>
              <a:rPr lang="ru-RU" dirty="0"/>
            </a:br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593671E-9A00-49E7-8D31-992D4F68CE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3" r="4546" b="3136"/>
          <a:stretch/>
        </p:blipFill>
        <p:spPr>
          <a:xfrm>
            <a:off x="767173" y="1714500"/>
            <a:ext cx="4657047" cy="6305550"/>
          </a:xfrm>
          <a:prstGeom prst="round2Diag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201FF6C3-5AE7-4DF0-9D13-7DC99D6C312B}"/>
              </a:ext>
            </a:extLst>
          </p:cNvPr>
          <p:cNvSpPr/>
          <p:nvPr/>
        </p:nvSpPr>
        <p:spPr>
          <a:xfrm>
            <a:off x="754317" y="8401050"/>
            <a:ext cx="4657048" cy="135436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977900" dist="38100" dir="7200000" sx="59000" sy="59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Полина Киселева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E7E83F9-2284-4F49-AE41-6A9C1CBF0812}"/>
              </a:ext>
            </a:extLst>
          </p:cNvPr>
          <p:cNvSpPr/>
          <p:nvPr/>
        </p:nvSpPr>
        <p:spPr>
          <a:xfrm>
            <a:off x="7543878" y="8374380"/>
            <a:ext cx="4522199" cy="13810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977900" dist="38100" dir="7200000" sx="59000" sy="59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Григорий Бабанин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9A03D578-48CA-4474-8058-12C263D1DFA4}"/>
              </a:ext>
            </a:extLst>
          </p:cNvPr>
          <p:cNvSpPr/>
          <p:nvPr/>
        </p:nvSpPr>
        <p:spPr>
          <a:xfrm>
            <a:off x="14325403" y="8374380"/>
            <a:ext cx="4522199" cy="138103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977900" dist="38100" dir="7200000" sx="59000" sy="59000" algn="ctr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Вячеслав Голованов</a:t>
            </a:r>
          </a:p>
        </p:txBody>
      </p:sp>
      <p:sp>
        <p:nvSpPr>
          <p:cNvPr id="11" name="Заголовок 18">
            <a:extLst>
              <a:ext uri="{FF2B5EF4-FFF2-40B4-BE49-F238E27FC236}">
                <a16:creationId xmlns:a16="http://schemas.microsoft.com/office/drawing/2014/main" id="{B1CD6B36-2945-4652-8595-6B9EA30BE1C9}"/>
              </a:ext>
            </a:extLst>
          </p:cNvPr>
          <p:cNvSpPr txBox="1">
            <a:spLocks/>
          </p:cNvSpPr>
          <p:nvPr/>
        </p:nvSpPr>
        <p:spPr>
          <a:xfrm>
            <a:off x="4971674" y="10229850"/>
            <a:ext cx="9666605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/>
            <a:r>
              <a:rPr lang="ru-RU" sz="3600" dirty="0"/>
              <a:t>Спасибо за внимание!</a:t>
            </a:r>
            <a:br>
              <a:rPr lang="ru-RU" dirty="0"/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993FF5-4CDE-4CF3-910F-23592E528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938" y="1733550"/>
            <a:ext cx="4581424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65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FEBDCAE-D76D-47D2-9823-D0E9718B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284" y="1924050"/>
            <a:ext cx="12446685" cy="769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58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8564D7B-668C-45CC-87F9-DBE90761B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05" y="1847850"/>
            <a:ext cx="13725243" cy="848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96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E77EE7-119C-4A7A-8A79-154310DC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1695450"/>
            <a:ext cx="15614650" cy="85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1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8CDA0E-5146-4256-9404-FC121D3DC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883" y="1519396"/>
            <a:ext cx="12811533" cy="91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98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4">
            <a:extLst>
              <a:ext uri="{FF2B5EF4-FFF2-40B4-BE49-F238E27FC236}">
                <a16:creationId xmlns:a16="http://schemas.microsoft.com/office/drawing/2014/main" id="{C9065FFE-55A0-4A55-8439-ABDBFDC7D96B}"/>
              </a:ext>
            </a:extLst>
          </p:cNvPr>
          <p:cNvSpPr/>
          <p:nvPr/>
        </p:nvSpPr>
        <p:spPr>
          <a:xfrm>
            <a:off x="10280650" y="6800850"/>
            <a:ext cx="8784272" cy="3075012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8B2798-8C02-4BA8-8E01-76DBCB20CA12}"/>
              </a:ext>
            </a:extLst>
          </p:cNvPr>
          <p:cNvSpPr/>
          <p:nvPr/>
        </p:nvSpPr>
        <p:spPr>
          <a:xfrm>
            <a:off x="709158" y="6800850"/>
            <a:ext cx="8457022" cy="3075012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709D0-A508-4311-B008-E21062C8E401}"/>
              </a:ext>
            </a:extLst>
          </p:cNvPr>
          <p:cNvSpPr txBox="1"/>
          <p:nvPr/>
        </p:nvSpPr>
        <p:spPr>
          <a:xfrm>
            <a:off x="984250" y="7169549"/>
            <a:ext cx="799926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3400" dirty="0">
                <a:solidFill>
                  <a:srgbClr val="333333"/>
                </a:solidFill>
                <a:latin typeface="Trebuchet MS" panose="020B0603020202020204" pitchFamily="34" charset="0"/>
              </a:rPr>
              <a:t>В последние годы на рынке появляются новые </a:t>
            </a:r>
            <a:r>
              <a:rPr lang="ru-RU" sz="3400" dirty="0" err="1">
                <a:solidFill>
                  <a:srgbClr val="333333"/>
                </a:solidFill>
                <a:latin typeface="Trebuchet MS" panose="020B0603020202020204" pitchFamily="34" charset="0"/>
              </a:rPr>
              <a:t>финтех</a:t>
            </a:r>
            <a:r>
              <a:rPr lang="ru-RU" sz="3400" dirty="0">
                <a:solidFill>
                  <a:srgbClr val="333333"/>
                </a:solidFill>
                <a:latin typeface="Trebuchet MS" panose="020B0603020202020204" pitchFamily="34" charset="0"/>
              </a:rPr>
              <a:t>-компании. Крупные игроки стараются замыкать на себе розничные транзакции. </a:t>
            </a:r>
            <a:endParaRPr lang="ru-RU" sz="3400" dirty="0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5D007-F7D6-4624-BEF1-B7A4D60C397C}"/>
              </a:ext>
            </a:extLst>
          </p:cNvPr>
          <p:cNvSpPr txBox="1"/>
          <p:nvPr/>
        </p:nvSpPr>
        <p:spPr>
          <a:xfrm>
            <a:off x="10716768" y="7245749"/>
            <a:ext cx="7620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3400" dirty="0">
                <a:solidFill>
                  <a:srgbClr val="333333"/>
                </a:solidFill>
                <a:latin typeface="Trebuchet MS" panose="020B0603020202020204" pitchFamily="34" charset="0"/>
              </a:rPr>
              <a:t>Наблюдаются тенденции сегментации населения и смещение фокуса на предоставление качественного сервиса.</a:t>
            </a:r>
            <a:endParaRPr lang="ru-RU" sz="4000" dirty="0">
              <a:latin typeface="Trebuchet MS" panose="020B0603020202020204" pitchFamily="34" charset="0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5B64564-7B91-4198-948F-546D5EEE87D8}"/>
              </a:ext>
            </a:extLst>
          </p:cNvPr>
          <p:cNvSpPr/>
          <p:nvPr/>
        </p:nvSpPr>
        <p:spPr>
          <a:xfrm>
            <a:off x="709158" y="933450"/>
            <a:ext cx="18342610" cy="4770755"/>
          </a:xfrm>
          <a:custGeom>
            <a:avLst/>
            <a:gdLst/>
            <a:ahLst/>
            <a:cxnLst/>
            <a:rect l="l" t="t" r="r" b="b"/>
            <a:pathLst>
              <a:path w="18342610" h="4770755">
                <a:moveTo>
                  <a:pt x="17931325" y="0"/>
                </a:moveTo>
                <a:lnTo>
                  <a:pt x="410761" y="0"/>
                </a:lnTo>
                <a:lnTo>
                  <a:pt x="363139" y="2785"/>
                </a:lnTo>
                <a:lnTo>
                  <a:pt x="317056" y="10928"/>
                </a:lnTo>
                <a:lnTo>
                  <a:pt x="272832" y="24111"/>
                </a:lnTo>
                <a:lnTo>
                  <a:pt x="230783" y="42016"/>
                </a:lnTo>
                <a:lnTo>
                  <a:pt x="191230" y="64324"/>
                </a:lnTo>
                <a:lnTo>
                  <a:pt x="154489" y="90718"/>
                </a:lnTo>
                <a:lnTo>
                  <a:pt x="120879" y="120879"/>
                </a:lnTo>
                <a:lnTo>
                  <a:pt x="90718" y="154489"/>
                </a:lnTo>
                <a:lnTo>
                  <a:pt x="64324" y="191230"/>
                </a:lnTo>
                <a:lnTo>
                  <a:pt x="42016" y="230783"/>
                </a:lnTo>
                <a:lnTo>
                  <a:pt x="24111" y="272832"/>
                </a:lnTo>
                <a:lnTo>
                  <a:pt x="10928" y="317056"/>
                </a:lnTo>
                <a:lnTo>
                  <a:pt x="2785" y="363139"/>
                </a:lnTo>
                <a:lnTo>
                  <a:pt x="0" y="410761"/>
                </a:lnTo>
                <a:lnTo>
                  <a:pt x="0" y="4359992"/>
                </a:lnTo>
                <a:lnTo>
                  <a:pt x="2785" y="4407615"/>
                </a:lnTo>
                <a:lnTo>
                  <a:pt x="10928" y="4453697"/>
                </a:lnTo>
                <a:lnTo>
                  <a:pt x="24111" y="4497922"/>
                </a:lnTo>
                <a:lnTo>
                  <a:pt x="42016" y="4539970"/>
                </a:lnTo>
                <a:lnTo>
                  <a:pt x="64324" y="4579524"/>
                </a:lnTo>
                <a:lnTo>
                  <a:pt x="90718" y="4616265"/>
                </a:lnTo>
                <a:lnTo>
                  <a:pt x="120879" y="4649875"/>
                </a:lnTo>
                <a:lnTo>
                  <a:pt x="154489" y="4680036"/>
                </a:lnTo>
                <a:lnTo>
                  <a:pt x="191230" y="4706430"/>
                </a:lnTo>
                <a:lnTo>
                  <a:pt x="230783" y="4728738"/>
                </a:lnTo>
                <a:lnTo>
                  <a:pt x="272832" y="4746643"/>
                </a:lnTo>
                <a:lnTo>
                  <a:pt x="317056" y="4759826"/>
                </a:lnTo>
                <a:lnTo>
                  <a:pt x="363139" y="4767969"/>
                </a:lnTo>
                <a:lnTo>
                  <a:pt x="410761" y="4770754"/>
                </a:lnTo>
                <a:lnTo>
                  <a:pt x="17931325" y="4770754"/>
                </a:lnTo>
                <a:lnTo>
                  <a:pt x="17978948" y="4767969"/>
                </a:lnTo>
                <a:lnTo>
                  <a:pt x="18025031" y="4759826"/>
                </a:lnTo>
                <a:lnTo>
                  <a:pt x="18069255" y="4746643"/>
                </a:lnTo>
                <a:lnTo>
                  <a:pt x="18111303" y="4728738"/>
                </a:lnTo>
                <a:lnTo>
                  <a:pt x="18150857" y="4706430"/>
                </a:lnTo>
                <a:lnTo>
                  <a:pt x="18187598" y="4680036"/>
                </a:lnTo>
                <a:lnTo>
                  <a:pt x="18221208" y="4649875"/>
                </a:lnTo>
                <a:lnTo>
                  <a:pt x="18251369" y="4616265"/>
                </a:lnTo>
                <a:lnTo>
                  <a:pt x="18277763" y="4579524"/>
                </a:lnTo>
                <a:lnTo>
                  <a:pt x="18300071" y="4539970"/>
                </a:lnTo>
                <a:lnTo>
                  <a:pt x="18317976" y="4497922"/>
                </a:lnTo>
                <a:lnTo>
                  <a:pt x="18331159" y="4453697"/>
                </a:lnTo>
                <a:lnTo>
                  <a:pt x="18339302" y="4407615"/>
                </a:lnTo>
                <a:lnTo>
                  <a:pt x="18342087" y="4359992"/>
                </a:lnTo>
                <a:lnTo>
                  <a:pt x="18342087" y="410761"/>
                </a:lnTo>
                <a:lnTo>
                  <a:pt x="18339302" y="363139"/>
                </a:lnTo>
                <a:lnTo>
                  <a:pt x="18331159" y="317056"/>
                </a:lnTo>
                <a:lnTo>
                  <a:pt x="18317976" y="272832"/>
                </a:lnTo>
                <a:lnTo>
                  <a:pt x="18300071" y="230783"/>
                </a:lnTo>
                <a:lnTo>
                  <a:pt x="18277763" y="191230"/>
                </a:lnTo>
                <a:lnTo>
                  <a:pt x="18251369" y="154489"/>
                </a:lnTo>
                <a:lnTo>
                  <a:pt x="18221208" y="120879"/>
                </a:lnTo>
                <a:lnTo>
                  <a:pt x="18187598" y="90718"/>
                </a:lnTo>
                <a:lnTo>
                  <a:pt x="18150857" y="64324"/>
                </a:lnTo>
                <a:lnTo>
                  <a:pt x="18111303" y="42016"/>
                </a:lnTo>
                <a:lnTo>
                  <a:pt x="18069255" y="24111"/>
                </a:lnTo>
                <a:lnTo>
                  <a:pt x="18025031" y="10928"/>
                </a:lnTo>
                <a:lnTo>
                  <a:pt x="17978948" y="2785"/>
                </a:lnTo>
                <a:lnTo>
                  <a:pt x="179313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73AC2A76-C04F-485E-AFAD-BD00DFCF3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250" y="2758416"/>
            <a:ext cx="147036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200" spc="-150" dirty="0"/>
              <a:t>Постановка задачи</a:t>
            </a:r>
            <a:endParaRPr sz="7200" spc="-150" dirty="0"/>
          </a:p>
        </p:txBody>
      </p:sp>
      <p:pic>
        <p:nvPicPr>
          <p:cNvPr id="13" name="object 2">
            <a:extLst>
              <a:ext uri="{FF2B5EF4-FFF2-40B4-BE49-F238E27FC236}">
                <a16:creationId xmlns:a16="http://schemas.microsoft.com/office/drawing/2014/main" id="{4DC4AE13-3D66-4700-8A76-E5BB7A2430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746" y="1311955"/>
            <a:ext cx="4013743" cy="40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2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9BE0F3-60AE-4137-BD09-9B9E6D7F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2533650"/>
            <a:ext cx="11368087" cy="651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5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22" y="455207"/>
            <a:ext cx="9666605" cy="1846659"/>
          </a:xfrm>
        </p:spPr>
        <p:txBody>
          <a:bodyPr/>
          <a:lstStyle/>
          <a:p>
            <a:r>
              <a:rPr lang="ru-RU" dirty="0"/>
              <a:t>Приложение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FF77306-C459-4C33-8FDC-39850BF25F58}"/>
              </a:ext>
            </a:extLst>
          </p:cNvPr>
          <p:cNvGraphicFramePr>
            <a:graphicFrameLocks noGrp="1"/>
          </p:cNvGraphicFramePr>
          <p:nvPr/>
        </p:nvGraphicFramePr>
        <p:xfrm>
          <a:off x="673022" y="1695450"/>
          <a:ext cx="18142028" cy="8880244"/>
        </p:xfrm>
        <a:graphic>
          <a:graphicData uri="http://schemas.openxmlformats.org/drawingml/2006/table">
            <a:tbl>
              <a:tblPr/>
              <a:tblGrid>
                <a:gridCol w="2895600">
                  <a:extLst>
                    <a:ext uri="{9D8B030D-6E8A-4147-A177-3AD203B41FA5}">
                      <a16:colId xmlns:a16="http://schemas.microsoft.com/office/drawing/2014/main" val="2976073256"/>
                    </a:ext>
                  </a:extLst>
                </a:gridCol>
                <a:gridCol w="15180350">
                  <a:extLst>
                    <a:ext uri="{9D8B030D-6E8A-4147-A177-3AD203B41FA5}">
                      <a16:colId xmlns:a16="http://schemas.microsoft.com/office/drawing/2014/main" val="3296586779"/>
                    </a:ext>
                  </a:extLst>
                </a:gridCol>
                <a:gridCol w="66078">
                  <a:extLst>
                    <a:ext uri="{9D8B030D-6E8A-4147-A177-3AD203B41FA5}">
                      <a16:colId xmlns:a16="http://schemas.microsoft.com/office/drawing/2014/main" val="2758149154"/>
                    </a:ext>
                  </a:extLst>
                </a:gridCol>
              </a:tblGrid>
              <a:tr h="84694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2000" b="1">
                          <a:effectLst/>
                        </a:rPr>
                        <a:t>Функция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AB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b"/>
                      <a:r>
                        <a:rPr lang="en-US" sz="2000" b="1">
                          <a:effectLst/>
                        </a:rPr>
                        <a:t>User stories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DAB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419089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Анализ расходов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 dirty="0">
                          <a:effectLst/>
                          <a:latin typeface="Verdana" panose="020B0604030504040204" pitchFamily="34" charset="0"/>
                        </a:rPr>
                        <a:t>Я, как студент, хочу отслеживать свои расходы, чтобы понимать, на что уходит больше всего денег и где можно сэкономить.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2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05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704132"/>
                  </a:ext>
                </a:extLst>
              </a:tr>
              <a:tr h="551575">
                <a:tc rowSpan="3"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Планирование бюджета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05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получать рекомендации по планированию бюджета, чтобы эффективнее управлять своими деньгами.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405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5F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440347"/>
                  </a:ext>
                </a:extLst>
              </a:tr>
              <a:tr h="4377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задавать лимиты на расходы по категориям, чтобы не выходить за рамки бюджета.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E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5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269172"/>
                  </a:ext>
                </a:extLst>
              </a:tr>
              <a:tr h="43774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получать напоминания, если я близок к превышению бюджета, чтобы не тратить больше.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4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6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966142"/>
                  </a:ext>
                </a:extLst>
              </a:tr>
              <a:tr h="562189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Кэшбэк и студенческие скидки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6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видеть актуальные скидки на товары и услуги, чтобы сэкономить.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206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6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510202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algn="l" rtl="0" fontAlgn="b"/>
                      <a:endParaRPr lang="ru-RU" sz="1800">
                        <a:effectLst/>
                      </a:endParaRP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получать кэшбэк за основные расходы (еда, кафе, развлечения), чтобы тратить деньги с выгодой.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E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6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06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570594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Деньги без кредита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06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иметь возможность быстро получить небольшую сумму в долг, чтобы перекрыть неожиданные расходы.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A06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6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606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443418"/>
                  </a:ext>
                </a:extLst>
              </a:tr>
              <a:tr h="437741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Оплата частями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606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иметь возможность оплатить дорогие покупки частями, чтобы не тратить сразу всю сумму.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606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606E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6D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492507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algn="l" rtl="0" fontAlgn="b"/>
                      <a:endParaRPr lang="ru-RU" sz="1800">
                        <a:effectLst/>
                      </a:endParaRP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6D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видеть удобный расчет ежемесячных платежей, чтобы заранее понимать необходимые платежи.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E06D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6D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69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53045"/>
                  </a:ext>
                </a:extLst>
              </a:tr>
              <a:tr h="826403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Уведомления о наборе на стажку и курсы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8069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получать уведомления о стажировках и вакансиях, чтобы иметь дополнительный источник дохода.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8069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69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439074"/>
                  </a:ext>
                </a:extLst>
              </a:tr>
              <a:tr h="5515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Накопления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возможность откладывать небольшие суммы на накопительный счет, чтобы получать пассивный доход.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7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166107"/>
                  </a:ext>
                </a:extLst>
              </a:tr>
              <a:tr h="437741">
                <a:tc>
                  <a:txBody>
                    <a:bodyPr/>
                    <a:lstStyle/>
                    <a:p>
                      <a:pPr algn="l" rtl="0" fontAlgn="b"/>
                      <a:endParaRPr lang="ru-RU" sz="1800">
                        <a:effectLst/>
                      </a:endParaRP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7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начать инвестировать, чтобы получать пассивный доход.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207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72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807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358793"/>
                  </a:ext>
                </a:extLst>
              </a:tr>
              <a:tr h="562189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Информация для первокурсников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807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 первого курса, хочу получить важную информацию перед началом учебы, чтобы легче адаптироваться.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807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78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271119"/>
                  </a:ext>
                </a:extLst>
              </a:tr>
              <a:tr h="562189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Образовательные ресурсы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 dirty="0">
                          <a:effectLst/>
                          <a:latin typeface="Verdana" panose="020B0604030504040204" pitchFamily="34" charset="0"/>
                        </a:rPr>
                        <a:t>Я, как студент, хочу получать информацию о курсах, тренингах и лекциях, чтобы получить дополнительные навыки для карьеры.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77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07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063031"/>
                  </a:ext>
                </a:extLst>
              </a:tr>
              <a:tr h="562189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Автоплатежи</a:t>
                      </a: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07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>
                          <a:effectLst/>
                          <a:latin typeface="Verdana" panose="020B0604030504040204" pitchFamily="34" charset="0"/>
                        </a:rPr>
                        <a:t>Я, как студент, хочу иметь возможность автоматической оплаты за общежитие и аренду, чтобы не забывать вносить платежи вовремя.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C07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7A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7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662895"/>
                  </a:ext>
                </a:extLst>
              </a:tr>
              <a:tr h="437741">
                <a:tc>
                  <a:txBody>
                    <a:bodyPr/>
                    <a:lstStyle/>
                    <a:p>
                      <a:pPr algn="l" rtl="0" fontAlgn="b"/>
                      <a:endParaRPr lang="ru-RU" sz="1800">
                        <a:effectLst/>
                      </a:endParaRPr>
                    </a:p>
                  </a:txBody>
                  <a:tcPr marL="1598" marR="1598" marT="1065" marB="1065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207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800" b="0" dirty="0">
                          <a:effectLst/>
                          <a:latin typeface="Verdana" panose="020B0604030504040204" pitchFamily="34" charset="0"/>
                        </a:rPr>
                        <a:t>Я, как студент, хочу получать уведомления перед важными платежами, чтобы подготовиться заранее.</a:t>
                      </a:r>
                    </a:p>
                  </a:txBody>
                  <a:tcPr marL="0" marR="0" marT="1065" marB="1065" anchor="ctr">
                    <a:lnL w="4763" cap="flat" cmpd="sng" algn="ctr">
                      <a:solidFill>
                        <a:srgbClr val="207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7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207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sz="2800" dirty="0">
                        <a:effectLst/>
                      </a:endParaRPr>
                    </a:p>
                  </a:txBody>
                  <a:tcPr marL="1598" marR="1598" marT="1065" marB="1065" anchor="b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68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127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1EEA585-004B-4D1B-8CF8-186785CF5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83" y="2076450"/>
            <a:ext cx="15932229" cy="3631763"/>
          </a:xfrm>
        </p:spPr>
        <p:txBody>
          <a:bodyPr/>
          <a:lstStyle/>
          <a:p>
            <a:r>
              <a:rPr lang="ru-RU" sz="4400" b="0" dirty="0"/>
              <a:t>1. </a:t>
            </a:r>
            <a:r>
              <a:rPr lang="ru-RU" sz="4400" b="0" dirty="0">
                <a:hlinkClick r:id="rId2"/>
              </a:rPr>
              <a:t>Качественное исследование</a:t>
            </a:r>
            <a:br>
              <a:rPr lang="ru-RU" sz="4400" b="0" dirty="0"/>
            </a:br>
            <a:r>
              <a:rPr lang="ru-RU" sz="4400" b="0" dirty="0"/>
              <a:t>2. </a:t>
            </a:r>
            <a:r>
              <a:rPr lang="ru-RU" sz="4400" b="0" dirty="0">
                <a:hlinkClick r:id="rId3"/>
              </a:rPr>
              <a:t>Кабинетное исследование</a:t>
            </a:r>
            <a:br>
              <a:rPr lang="ru-RU" sz="4400" b="0" dirty="0"/>
            </a:br>
            <a:r>
              <a:rPr lang="ru-RU" sz="4400" b="0" dirty="0"/>
              <a:t>3. </a:t>
            </a:r>
            <a:r>
              <a:rPr lang="ru-RU" sz="4400" b="0" dirty="0">
                <a:hlinkClick r:id="rId4"/>
              </a:rPr>
              <a:t>Расчет </a:t>
            </a:r>
            <a:r>
              <a:rPr lang="ru-RU" sz="4400" b="0" dirty="0" err="1">
                <a:hlinkClick r:id="rId4"/>
              </a:rPr>
              <a:t>кэшбэка</a:t>
            </a:r>
            <a:r>
              <a:rPr lang="ru-RU" sz="4400" b="0" dirty="0">
                <a:hlinkClick r:id="rId4"/>
              </a:rPr>
              <a:t> и </a:t>
            </a:r>
            <a:r>
              <a:rPr lang="en-US" sz="4400" b="0" dirty="0">
                <a:hlinkClick r:id="rId4"/>
              </a:rPr>
              <a:t>User Stories</a:t>
            </a:r>
            <a:br>
              <a:rPr lang="en-US" sz="4400" b="0" dirty="0"/>
            </a:br>
            <a:r>
              <a:rPr lang="ru-RU" sz="4400" b="0" dirty="0"/>
              <a:t>4. </a:t>
            </a:r>
            <a:r>
              <a:rPr lang="ru-RU" sz="4400" b="0" dirty="0">
                <a:hlinkClick r:id="rId5"/>
              </a:rPr>
              <a:t>Общая доска в </a:t>
            </a:r>
            <a:r>
              <a:rPr lang="en-US" sz="4400" b="0" dirty="0" err="1">
                <a:hlinkClick r:id="rId5"/>
              </a:rPr>
              <a:t>UniDraw</a:t>
            </a:r>
            <a:r>
              <a:rPr lang="ru-RU" sz="4400" b="0" dirty="0">
                <a:hlinkClick r:id="rId5"/>
              </a:rPr>
              <a:t> (черновик)</a:t>
            </a:r>
            <a:r>
              <a:rPr lang="en-US" sz="4400" b="0" dirty="0">
                <a:hlinkClick r:id="rId5"/>
              </a:rPr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5" name="Заголовок 18">
            <a:extLst>
              <a:ext uri="{FF2B5EF4-FFF2-40B4-BE49-F238E27FC236}">
                <a16:creationId xmlns:a16="http://schemas.microsoft.com/office/drawing/2014/main" id="{AB29AA3A-2AE0-475F-B92A-109BDDEADF96}"/>
              </a:ext>
            </a:extLst>
          </p:cNvPr>
          <p:cNvSpPr txBox="1">
            <a:spLocks/>
          </p:cNvSpPr>
          <p:nvPr/>
        </p:nvSpPr>
        <p:spPr>
          <a:xfrm>
            <a:off x="825422" y="607607"/>
            <a:ext cx="966660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ru-RU"/>
              <a:t>Приложение</a:t>
            </a:r>
            <a:br>
              <a:rPr lang="ru-RU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39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6">
            <a:extLst>
              <a:ext uri="{FF2B5EF4-FFF2-40B4-BE49-F238E27FC236}">
                <a16:creationId xmlns:a16="http://schemas.microsoft.com/office/drawing/2014/main" id="{F957BC3D-E3C5-48F9-ACDD-45A91453E6D8}"/>
              </a:ext>
            </a:extLst>
          </p:cNvPr>
          <p:cNvSpPr/>
          <p:nvPr/>
        </p:nvSpPr>
        <p:spPr>
          <a:xfrm>
            <a:off x="9196217" y="2336104"/>
            <a:ext cx="9974010" cy="8400722"/>
          </a:xfrm>
          <a:custGeom>
            <a:avLst/>
            <a:gdLst/>
            <a:ahLst/>
            <a:cxnLst/>
            <a:rect l="l" t="t" r="r" b="b"/>
            <a:pathLst>
              <a:path w="9878694" h="9720580">
                <a:moveTo>
                  <a:pt x="9878504" y="7890103"/>
                </a:moveTo>
                <a:lnTo>
                  <a:pt x="9874898" y="7841602"/>
                </a:lnTo>
                <a:lnTo>
                  <a:pt x="9864420" y="7795209"/>
                </a:lnTo>
                <a:lnTo>
                  <a:pt x="9847618" y="7751470"/>
                </a:lnTo>
                <a:lnTo>
                  <a:pt x="9825012" y="7710894"/>
                </a:lnTo>
                <a:lnTo>
                  <a:pt x="9797110" y="7674026"/>
                </a:lnTo>
                <a:lnTo>
                  <a:pt x="9764471" y="7641374"/>
                </a:lnTo>
                <a:lnTo>
                  <a:pt x="9727590" y="7613485"/>
                </a:lnTo>
                <a:lnTo>
                  <a:pt x="9687027" y="7590879"/>
                </a:lnTo>
                <a:lnTo>
                  <a:pt x="9643275" y="7574064"/>
                </a:lnTo>
                <a:lnTo>
                  <a:pt x="9596895" y="7563599"/>
                </a:lnTo>
                <a:lnTo>
                  <a:pt x="9548381" y="7559992"/>
                </a:lnTo>
                <a:lnTo>
                  <a:pt x="330111" y="7559992"/>
                </a:lnTo>
                <a:lnTo>
                  <a:pt x="281597" y="7563599"/>
                </a:lnTo>
                <a:lnTo>
                  <a:pt x="235216" y="7574064"/>
                </a:lnTo>
                <a:lnTo>
                  <a:pt x="191465" y="7590879"/>
                </a:lnTo>
                <a:lnTo>
                  <a:pt x="150901" y="7613485"/>
                </a:lnTo>
                <a:lnTo>
                  <a:pt x="114020" y="7641374"/>
                </a:lnTo>
                <a:lnTo>
                  <a:pt x="81381" y="7674026"/>
                </a:lnTo>
                <a:lnTo>
                  <a:pt x="53492" y="7710894"/>
                </a:lnTo>
                <a:lnTo>
                  <a:pt x="30873" y="7751470"/>
                </a:lnTo>
                <a:lnTo>
                  <a:pt x="14071" y="7795209"/>
                </a:lnTo>
                <a:lnTo>
                  <a:pt x="3606" y="7841602"/>
                </a:lnTo>
                <a:lnTo>
                  <a:pt x="0" y="7890103"/>
                </a:lnTo>
                <a:lnTo>
                  <a:pt x="0" y="9389885"/>
                </a:lnTo>
                <a:lnTo>
                  <a:pt x="3606" y="9438386"/>
                </a:lnTo>
                <a:lnTo>
                  <a:pt x="14071" y="9484779"/>
                </a:lnTo>
                <a:lnTo>
                  <a:pt x="30873" y="9528518"/>
                </a:lnTo>
                <a:lnTo>
                  <a:pt x="53492" y="9569094"/>
                </a:lnTo>
                <a:lnTo>
                  <a:pt x="81381" y="9605962"/>
                </a:lnTo>
                <a:lnTo>
                  <a:pt x="114020" y="9638614"/>
                </a:lnTo>
                <a:lnTo>
                  <a:pt x="150901" y="9666503"/>
                </a:lnTo>
                <a:lnTo>
                  <a:pt x="191465" y="9689109"/>
                </a:lnTo>
                <a:lnTo>
                  <a:pt x="235216" y="9705924"/>
                </a:lnTo>
                <a:lnTo>
                  <a:pt x="281597" y="9716389"/>
                </a:lnTo>
                <a:lnTo>
                  <a:pt x="330111" y="9719996"/>
                </a:lnTo>
                <a:lnTo>
                  <a:pt x="9548381" y="9719996"/>
                </a:lnTo>
                <a:lnTo>
                  <a:pt x="9596895" y="9716389"/>
                </a:lnTo>
                <a:lnTo>
                  <a:pt x="9643275" y="9705924"/>
                </a:lnTo>
                <a:lnTo>
                  <a:pt x="9687027" y="9689109"/>
                </a:lnTo>
                <a:lnTo>
                  <a:pt x="9727590" y="9666503"/>
                </a:lnTo>
                <a:lnTo>
                  <a:pt x="9764471" y="9638614"/>
                </a:lnTo>
                <a:lnTo>
                  <a:pt x="9797110" y="9605962"/>
                </a:lnTo>
                <a:lnTo>
                  <a:pt x="9825012" y="9569094"/>
                </a:lnTo>
                <a:lnTo>
                  <a:pt x="9847618" y="9528518"/>
                </a:lnTo>
                <a:lnTo>
                  <a:pt x="9864420" y="9484779"/>
                </a:lnTo>
                <a:lnTo>
                  <a:pt x="9874898" y="9438386"/>
                </a:lnTo>
                <a:lnTo>
                  <a:pt x="9878504" y="9389885"/>
                </a:lnTo>
                <a:lnTo>
                  <a:pt x="9878504" y="7890103"/>
                </a:lnTo>
                <a:close/>
              </a:path>
              <a:path w="9878694" h="9720580">
                <a:moveTo>
                  <a:pt x="9878504" y="5359997"/>
                </a:moveTo>
                <a:lnTo>
                  <a:pt x="9874999" y="5312981"/>
                </a:lnTo>
                <a:lnTo>
                  <a:pt x="9864852" y="5268011"/>
                </a:lnTo>
                <a:lnTo>
                  <a:pt x="9848558" y="5225605"/>
                </a:lnTo>
                <a:lnTo>
                  <a:pt x="9826650" y="5186273"/>
                </a:lnTo>
                <a:lnTo>
                  <a:pt x="9799612" y="5150536"/>
                </a:lnTo>
                <a:lnTo>
                  <a:pt x="9767964" y="5118887"/>
                </a:lnTo>
                <a:lnTo>
                  <a:pt x="9732213" y="5091849"/>
                </a:lnTo>
                <a:lnTo>
                  <a:pt x="9692881" y="5069929"/>
                </a:lnTo>
                <a:lnTo>
                  <a:pt x="9650489" y="5053635"/>
                </a:lnTo>
                <a:lnTo>
                  <a:pt x="9605518" y="5043487"/>
                </a:lnTo>
                <a:lnTo>
                  <a:pt x="9558490" y="5039995"/>
                </a:lnTo>
                <a:lnTo>
                  <a:pt x="320001" y="5039995"/>
                </a:lnTo>
                <a:lnTo>
                  <a:pt x="272973" y="5043487"/>
                </a:lnTo>
                <a:lnTo>
                  <a:pt x="228015" y="5053635"/>
                </a:lnTo>
                <a:lnTo>
                  <a:pt x="185610" y="5069929"/>
                </a:lnTo>
                <a:lnTo>
                  <a:pt x="146278" y="5091849"/>
                </a:lnTo>
                <a:lnTo>
                  <a:pt x="110540" y="5118887"/>
                </a:lnTo>
                <a:lnTo>
                  <a:pt x="78892" y="5150536"/>
                </a:lnTo>
                <a:lnTo>
                  <a:pt x="51854" y="5186273"/>
                </a:lnTo>
                <a:lnTo>
                  <a:pt x="29933" y="5225605"/>
                </a:lnTo>
                <a:lnTo>
                  <a:pt x="13639" y="5268011"/>
                </a:lnTo>
                <a:lnTo>
                  <a:pt x="3492" y="5312981"/>
                </a:lnTo>
                <a:lnTo>
                  <a:pt x="0" y="5359997"/>
                </a:lnTo>
                <a:lnTo>
                  <a:pt x="0" y="6879984"/>
                </a:lnTo>
                <a:lnTo>
                  <a:pt x="3492" y="6927012"/>
                </a:lnTo>
                <a:lnTo>
                  <a:pt x="13639" y="6971982"/>
                </a:lnTo>
                <a:lnTo>
                  <a:pt x="29933" y="7014388"/>
                </a:lnTo>
                <a:lnTo>
                  <a:pt x="51854" y="7053707"/>
                </a:lnTo>
                <a:lnTo>
                  <a:pt x="78892" y="7089457"/>
                </a:lnTo>
                <a:lnTo>
                  <a:pt x="110540" y="7121106"/>
                </a:lnTo>
                <a:lnTo>
                  <a:pt x="146278" y="7148144"/>
                </a:lnTo>
                <a:lnTo>
                  <a:pt x="185610" y="7170064"/>
                </a:lnTo>
                <a:lnTo>
                  <a:pt x="228015" y="7186346"/>
                </a:lnTo>
                <a:lnTo>
                  <a:pt x="272973" y="7196493"/>
                </a:lnTo>
                <a:lnTo>
                  <a:pt x="320001" y="7199998"/>
                </a:lnTo>
                <a:lnTo>
                  <a:pt x="9558490" y="7199998"/>
                </a:lnTo>
                <a:lnTo>
                  <a:pt x="9605518" y="7196493"/>
                </a:lnTo>
                <a:lnTo>
                  <a:pt x="9650489" y="7186346"/>
                </a:lnTo>
                <a:lnTo>
                  <a:pt x="9692881" y="7170064"/>
                </a:lnTo>
                <a:lnTo>
                  <a:pt x="9732213" y="7148144"/>
                </a:lnTo>
                <a:lnTo>
                  <a:pt x="9767964" y="7121106"/>
                </a:lnTo>
                <a:lnTo>
                  <a:pt x="9799612" y="7089457"/>
                </a:lnTo>
                <a:lnTo>
                  <a:pt x="9826650" y="7053707"/>
                </a:lnTo>
                <a:lnTo>
                  <a:pt x="9848558" y="7014388"/>
                </a:lnTo>
                <a:lnTo>
                  <a:pt x="9864852" y="6971982"/>
                </a:lnTo>
                <a:lnTo>
                  <a:pt x="9874999" y="6927012"/>
                </a:lnTo>
                <a:lnTo>
                  <a:pt x="9878504" y="6879984"/>
                </a:lnTo>
                <a:lnTo>
                  <a:pt x="9878504" y="5359997"/>
                </a:lnTo>
                <a:close/>
              </a:path>
              <a:path w="9878694" h="9720580">
                <a:moveTo>
                  <a:pt x="9878504" y="2855163"/>
                </a:moveTo>
                <a:lnTo>
                  <a:pt x="9874834" y="2805912"/>
                </a:lnTo>
                <a:lnTo>
                  <a:pt x="9864204" y="2758808"/>
                </a:lnTo>
                <a:lnTo>
                  <a:pt x="9847148" y="2714396"/>
                </a:lnTo>
                <a:lnTo>
                  <a:pt x="9824187" y="2673210"/>
                </a:lnTo>
                <a:lnTo>
                  <a:pt x="9795866" y="2635770"/>
                </a:lnTo>
                <a:lnTo>
                  <a:pt x="9762719" y="2602623"/>
                </a:lnTo>
                <a:lnTo>
                  <a:pt x="9725279" y="2574302"/>
                </a:lnTo>
                <a:lnTo>
                  <a:pt x="9684093" y="2551341"/>
                </a:lnTo>
                <a:lnTo>
                  <a:pt x="9639681" y="2534285"/>
                </a:lnTo>
                <a:lnTo>
                  <a:pt x="9592577" y="2523655"/>
                </a:lnTo>
                <a:lnTo>
                  <a:pt x="9543326" y="2519997"/>
                </a:lnTo>
                <a:lnTo>
                  <a:pt x="335165" y="2519997"/>
                </a:lnTo>
                <a:lnTo>
                  <a:pt x="285915" y="2523655"/>
                </a:lnTo>
                <a:lnTo>
                  <a:pt x="238810" y="2534285"/>
                </a:lnTo>
                <a:lnTo>
                  <a:pt x="194398" y="2551341"/>
                </a:lnTo>
                <a:lnTo>
                  <a:pt x="153212" y="2574302"/>
                </a:lnTo>
                <a:lnTo>
                  <a:pt x="115773" y="2602623"/>
                </a:lnTo>
                <a:lnTo>
                  <a:pt x="82626" y="2635770"/>
                </a:lnTo>
                <a:lnTo>
                  <a:pt x="54305" y="2673210"/>
                </a:lnTo>
                <a:lnTo>
                  <a:pt x="31343" y="2714396"/>
                </a:lnTo>
                <a:lnTo>
                  <a:pt x="14287" y="2758808"/>
                </a:lnTo>
                <a:lnTo>
                  <a:pt x="3657" y="2805912"/>
                </a:lnTo>
                <a:lnTo>
                  <a:pt x="0" y="2855163"/>
                </a:lnTo>
                <a:lnTo>
                  <a:pt x="0" y="4344822"/>
                </a:lnTo>
                <a:lnTo>
                  <a:pt x="3657" y="4394073"/>
                </a:lnTo>
                <a:lnTo>
                  <a:pt x="14287" y="4441177"/>
                </a:lnTo>
                <a:lnTo>
                  <a:pt x="31343" y="4485589"/>
                </a:lnTo>
                <a:lnTo>
                  <a:pt x="54305" y="4526775"/>
                </a:lnTo>
                <a:lnTo>
                  <a:pt x="82626" y="4564215"/>
                </a:lnTo>
                <a:lnTo>
                  <a:pt x="115773" y="4597362"/>
                </a:lnTo>
                <a:lnTo>
                  <a:pt x="153212" y="4625683"/>
                </a:lnTo>
                <a:lnTo>
                  <a:pt x="194398" y="4648644"/>
                </a:lnTo>
                <a:lnTo>
                  <a:pt x="238810" y="4665700"/>
                </a:lnTo>
                <a:lnTo>
                  <a:pt x="285915" y="4676330"/>
                </a:lnTo>
                <a:lnTo>
                  <a:pt x="335165" y="4679988"/>
                </a:lnTo>
                <a:lnTo>
                  <a:pt x="9543326" y="4679988"/>
                </a:lnTo>
                <a:lnTo>
                  <a:pt x="9592577" y="4676330"/>
                </a:lnTo>
                <a:lnTo>
                  <a:pt x="9639681" y="4665700"/>
                </a:lnTo>
                <a:lnTo>
                  <a:pt x="9684093" y="4648644"/>
                </a:lnTo>
                <a:lnTo>
                  <a:pt x="9725279" y="4625683"/>
                </a:lnTo>
                <a:lnTo>
                  <a:pt x="9762719" y="4597362"/>
                </a:lnTo>
                <a:lnTo>
                  <a:pt x="9795866" y="4564215"/>
                </a:lnTo>
                <a:lnTo>
                  <a:pt x="9824187" y="4526775"/>
                </a:lnTo>
                <a:lnTo>
                  <a:pt x="9847148" y="4485589"/>
                </a:lnTo>
                <a:lnTo>
                  <a:pt x="9864204" y="4441177"/>
                </a:lnTo>
                <a:lnTo>
                  <a:pt x="9874834" y="4394073"/>
                </a:lnTo>
                <a:lnTo>
                  <a:pt x="9878504" y="4344822"/>
                </a:lnTo>
                <a:lnTo>
                  <a:pt x="9878504" y="2855163"/>
                </a:lnTo>
                <a:close/>
              </a:path>
              <a:path w="9878694" h="9720580">
                <a:moveTo>
                  <a:pt x="9878504" y="340220"/>
                </a:moveTo>
                <a:lnTo>
                  <a:pt x="9875368" y="294309"/>
                </a:lnTo>
                <a:lnTo>
                  <a:pt x="9866262" y="250202"/>
                </a:lnTo>
                <a:lnTo>
                  <a:pt x="9851580" y="208318"/>
                </a:lnTo>
                <a:lnTo>
                  <a:pt x="9831768" y="169062"/>
                </a:lnTo>
                <a:lnTo>
                  <a:pt x="9807232" y="132854"/>
                </a:lnTo>
                <a:lnTo>
                  <a:pt x="9778378" y="100114"/>
                </a:lnTo>
                <a:lnTo>
                  <a:pt x="9745637" y="71259"/>
                </a:lnTo>
                <a:lnTo>
                  <a:pt x="9709429" y="46723"/>
                </a:lnTo>
                <a:lnTo>
                  <a:pt x="9670174" y="26911"/>
                </a:lnTo>
                <a:lnTo>
                  <a:pt x="9628289" y="12230"/>
                </a:lnTo>
                <a:lnTo>
                  <a:pt x="9584182" y="3124"/>
                </a:lnTo>
                <a:lnTo>
                  <a:pt x="9538271" y="0"/>
                </a:lnTo>
                <a:lnTo>
                  <a:pt x="340220" y="0"/>
                </a:lnTo>
                <a:lnTo>
                  <a:pt x="294309" y="3124"/>
                </a:lnTo>
                <a:lnTo>
                  <a:pt x="250215" y="12230"/>
                </a:lnTo>
                <a:lnTo>
                  <a:pt x="208318" y="26911"/>
                </a:lnTo>
                <a:lnTo>
                  <a:pt x="169062" y="46723"/>
                </a:lnTo>
                <a:lnTo>
                  <a:pt x="132854" y="71259"/>
                </a:lnTo>
                <a:lnTo>
                  <a:pt x="100114" y="100114"/>
                </a:lnTo>
                <a:lnTo>
                  <a:pt x="71272" y="132854"/>
                </a:lnTo>
                <a:lnTo>
                  <a:pt x="46723" y="169062"/>
                </a:lnTo>
                <a:lnTo>
                  <a:pt x="26911" y="208318"/>
                </a:lnTo>
                <a:lnTo>
                  <a:pt x="12242" y="250202"/>
                </a:lnTo>
                <a:lnTo>
                  <a:pt x="3124" y="294309"/>
                </a:lnTo>
                <a:lnTo>
                  <a:pt x="0" y="340220"/>
                </a:lnTo>
                <a:lnTo>
                  <a:pt x="0" y="1819770"/>
                </a:lnTo>
                <a:lnTo>
                  <a:pt x="3124" y="1865668"/>
                </a:lnTo>
                <a:lnTo>
                  <a:pt x="12242" y="1909775"/>
                </a:lnTo>
                <a:lnTo>
                  <a:pt x="26911" y="1951672"/>
                </a:lnTo>
                <a:lnTo>
                  <a:pt x="46723" y="1990928"/>
                </a:lnTo>
                <a:lnTo>
                  <a:pt x="71272" y="2027135"/>
                </a:lnTo>
                <a:lnTo>
                  <a:pt x="100114" y="2059876"/>
                </a:lnTo>
                <a:lnTo>
                  <a:pt x="132854" y="2088718"/>
                </a:lnTo>
                <a:lnTo>
                  <a:pt x="169062" y="2113267"/>
                </a:lnTo>
                <a:lnTo>
                  <a:pt x="208318" y="2133079"/>
                </a:lnTo>
                <a:lnTo>
                  <a:pt x="250215" y="2147747"/>
                </a:lnTo>
                <a:lnTo>
                  <a:pt x="294322" y="2156866"/>
                </a:lnTo>
                <a:lnTo>
                  <a:pt x="340220" y="2159990"/>
                </a:lnTo>
                <a:lnTo>
                  <a:pt x="9538271" y="2159990"/>
                </a:lnTo>
                <a:lnTo>
                  <a:pt x="9584182" y="2156866"/>
                </a:lnTo>
                <a:lnTo>
                  <a:pt x="9628289" y="2147747"/>
                </a:lnTo>
                <a:lnTo>
                  <a:pt x="9670174" y="2133079"/>
                </a:lnTo>
                <a:lnTo>
                  <a:pt x="9709429" y="2113267"/>
                </a:lnTo>
                <a:lnTo>
                  <a:pt x="9745637" y="2088718"/>
                </a:lnTo>
                <a:lnTo>
                  <a:pt x="9778378" y="2059876"/>
                </a:lnTo>
                <a:lnTo>
                  <a:pt x="9807232" y="2027135"/>
                </a:lnTo>
                <a:lnTo>
                  <a:pt x="9831768" y="1990928"/>
                </a:lnTo>
                <a:lnTo>
                  <a:pt x="9851580" y="1951672"/>
                </a:lnTo>
                <a:lnTo>
                  <a:pt x="9866262" y="1909775"/>
                </a:lnTo>
                <a:lnTo>
                  <a:pt x="9875368" y="1865668"/>
                </a:lnTo>
                <a:lnTo>
                  <a:pt x="9878504" y="1819770"/>
                </a:lnTo>
                <a:lnTo>
                  <a:pt x="9878504" y="340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" name="object 2"/>
          <p:cNvGrpSpPr/>
          <p:nvPr/>
        </p:nvGrpSpPr>
        <p:grpSpPr>
          <a:xfrm>
            <a:off x="-57741" y="1543050"/>
            <a:ext cx="9374214" cy="9199453"/>
            <a:chOff x="-5299" y="749431"/>
            <a:chExt cx="9392344" cy="9960742"/>
          </a:xfrm>
        </p:grpSpPr>
        <p:sp>
          <p:nvSpPr>
            <p:cNvPr id="3" name="object 3"/>
            <p:cNvSpPr/>
            <p:nvPr/>
          </p:nvSpPr>
          <p:spPr>
            <a:xfrm>
              <a:off x="682843" y="749431"/>
              <a:ext cx="8114665" cy="9960742"/>
            </a:xfrm>
            <a:custGeom>
              <a:avLst/>
              <a:gdLst/>
              <a:ahLst/>
              <a:cxnLst/>
              <a:rect l="l" t="t" r="r" b="b"/>
              <a:pathLst>
                <a:path w="8114665" h="9720580">
                  <a:moveTo>
                    <a:pt x="7760379" y="0"/>
                  </a:moveTo>
                  <a:lnTo>
                    <a:pt x="354286" y="0"/>
                  </a:lnTo>
                  <a:lnTo>
                    <a:pt x="306486" y="3259"/>
                  </a:lnTo>
                  <a:lnTo>
                    <a:pt x="260558" y="12746"/>
                  </a:lnTo>
                  <a:lnTo>
                    <a:pt x="216935" y="28025"/>
                  </a:lnTo>
                  <a:lnTo>
                    <a:pt x="176053" y="48661"/>
                  </a:lnTo>
                  <a:lnTo>
                    <a:pt x="138350" y="74218"/>
                  </a:lnTo>
                  <a:lnTo>
                    <a:pt x="104259" y="104259"/>
                  </a:lnTo>
                  <a:lnTo>
                    <a:pt x="74218" y="138350"/>
                  </a:lnTo>
                  <a:lnTo>
                    <a:pt x="48661" y="176053"/>
                  </a:lnTo>
                  <a:lnTo>
                    <a:pt x="28025" y="216935"/>
                  </a:lnTo>
                  <a:lnTo>
                    <a:pt x="12746" y="260558"/>
                  </a:lnTo>
                  <a:lnTo>
                    <a:pt x="3259" y="306486"/>
                  </a:lnTo>
                  <a:lnTo>
                    <a:pt x="0" y="354286"/>
                  </a:lnTo>
                  <a:lnTo>
                    <a:pt x="0" y="9365713"/>
                  </a:lnTo>
                  <a:lnTo>
                    <a:pt x="3259" y="9413512"/>
                  </a:lnTo>
                  <a:lnTo>
                    <a:pt x="12746" y="9459441"/>
                  </a:lnTo>
                  <a:lnTo>
                    <a:pt x="28025" y="9503064"/>
                  </a:lnTo>
                  <a:lnTo>
                    <a:pt x="48661" y="9543945"/>
                  </a:lnTo>
                  <a:lnTo>
                    <a:pt x="74218" y="9581649"/>
                  </a:lnTo>
                  <a:lnTo>
                    <a:pt x="104259" y="9615740"/>
                  </a:lnTo>
                  <a:lnTo>
                    <a:pt x="138350" y="9645781"/>
                  </a:lnTo>
                  <a:lnTo>
                    <a:pt x="176053" y="9671338"/>
                  </a:lnTo>
                  <a:lnTo>
                    <a:pt x="216935" y="9691974"/>
                  </a:lnTo>
                  <a:lnTo>
                    <a:pt x="260558" y="9707253"/>
                  </a:lnTo>
                  <a:lnTo>
                    <a:pt x="306486" y="9716740"/>
                  </a:lnTo>
                  <a:lnTo>
                    <a:pt x="354286" y="9719999"/>
                  </a:lnTo>
                  <a:lnTo>
                    <a:pt x="7760379" y="9719999"/>
                  </a:lnTo>
                  <a:lnTo>
                    <a:pt x="7808178" y="9716740"/>
                  </a:lnTo>
                  <a:lnTo>
                    <a:pt x="7854107" y="9707253"/>
                  </a:lnTo>
                  <a:lnTo>
                    <a:pt x="7897730" y="9691974"/>
                  </a:lnTo>
                  <a:lnTo>
                    <a:pt x="7938611" y="9671338"/>
                  </a:lnTo>
                  <a:lnTo>
                    <a:pt x="7976315" y="9645781"/>
                  </a:lnTo>
                  <a:lnTo>
                    <a:pt x="8010406" y="9615740"/>
                  </a:lnTo>
                  <a:lnTo>
                    <a:pt x="8040447" y="9581649"/>
                  </a:lnTo>
                  <a:lnTo>
                    <a:pt x="8066003" y="9543945"/>
                  </a:lnTo>
                  <a:lnTo>
                    <a:pt x="8086639" y="9503064"/>
                  </a:lnTo>
                  <a:lnTo>
                    <a:pt x="8101919" y="9459441"/>
                  </a:lnTo>
                  <a:lnTo>
                    <a:pt x="8111406" y="9413512"/>
                  </a:lnTo>
                  <a:lnTo>
                    <a:pt x="8114665" y="9365713"/>
                  </a:lnTo>
                  <a:lnTo>
                    <a:pt x="8114665" y="354286"/>
                  </a:lnTo>
                  <a:lnTo>
                    <a:pt x="8111406" y="306486"/>
                  </a:lnTo>
                  <a:lnTo>
                    <a:pt x="8101919" y="260558"/>
                  </a:lnTo>
                  <a:lnTo>
                    <a:pt x="8086639" y="216935"/>
                  </a:lnTo>
                  <a:lnTo>
                    <a:pt x="8066003" y="176053"/>
                  </a:lnTo>
                  <a:lnTo>
                    <a:pt x="8040447" y="138350"/>
                  </a:lnTo>
                  <a:lnTo>
                    <a:pt x="8010406" y="104259"/>
                  </a:lnTo>
                  <a:lnTo>
                    <a:pt x="7976315" y="74218"/>
                  </a:lnTo>
                  <a:lnTo>
                    <a:pt x="7938611" y="48661"/>
                  </a:lnTo>
                  <a:lnTo>
                    <a:pt x="7897730" y="28025"/>
                  </a:lnTo>
                  <a:lnTo>
                    <a:pt x="7854107" y="12746"/>
                  </a:lnTo>
                  <a:lnTo>
                    <a:pt x="7808178" y="3259"/>
                  </a:lnTo>
                  <a:lnTo>
                    <a:pt x="77603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99" y="4132170"/>
              <a:ext cx="9392344" cy="49942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99" y="8883737"/>
              <a:ext cx="9392344" cy="18202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02442" y="2447559"/>
            <a:ext cx="8967785" cy="190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ru-RU" sz="2600" b="0" spc="-110" dirty="0">
                <a:latin typeface="Trebuchet MS"/>
                <a:cs typeface="Trebuchet MS"/>
              </a:rPr>
              <a:t>Формирование базы лояльных клиентов</a:t>
            </a:r>
            <a:endParaRPr lang="ru-RU" sz="2600" b="0" dirty="0">
              <a:latin typeface="Trebuchet MS"/>
              <a:cs typeface="Trebuchet MS"/>
            </a:endParaRPr>
          </a:p>
          <a:p>
            <a:pPr marL="38100" marR="30480" indent="11430">
              <a:spcBef>
                <a:spcPts val="1115"/>
              </a:spcBef>
            </a:pPr>
            <a:r>
              <a:rPr lang="ru-RU" sz="2200" b="0" spc="-114" dirty="0">
                <a:latin typeface="Trebuchet MS"/>
                <a:cs typeface="Trebuchet MS"/>
              </a:rPr>
              <a:t>Студенты, начав пользоваться услугами банка, с высокой вероятностью останутся клиентами в будущем. </a:t>
            </a:r>
            <a:r>
              <a:rPr lang="ru-RU" sz="2200" b="0" spc="-160" dirty="0">
                <a:solidFill>
                  <a:srgbClr val="272727"/>
                </a:solidFill>
                <a:latin typeface="Trebuchet MS" panose="020B0603020202020204" pitchFamily="34" charset="0"/>
              </a:rPr>
              <a:t>С</a:t>
            </a:r>
            <a:r>
              <a:rPr lang="ru-RU" sz="2200" b="0" dirty="0">
                <a:latin typeface="Trebuchet MS" panose="020B0603020202020204" pitchFamily="34" charset="0"/>
              </a:rPr>
              <a:t>о временем они начнут активнее пользоваться услугами, принося больше прибыли.</a:t>
            </a:r>
            <a:br>
              <a:rPr lang="ru-RU" sz="2200" b="0" dirty="0">
                <a:latin typeface="Trebuchet MS" panose="020B0603020202020204" pitchFamily="34" charset="0"/>
                <a:cs typeface="Trebuchet MS"/>
              </a:rPr>
            </a:br>
            <a:endParaRPr lang="ru-RU" sz="2200" b="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99915" y="6572250"/>
            <a:ext cx="9374214" cy="1790875"/>
          </a:xfrm>
          <a:prstGeom prst="rect">
            <a:avLst/>
          </a:prstGeom>
        </p:spPr>
        <p:txBody>
          <a:bodyPr vert="horz" wrap="square" lIns="0" tIns="23939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885"/>
              </a:spcBef>
            </a:pPr>
            <a:r>
              <a:rPr lang="ru-RU" sz="2800" spc="-145" dirty="0">
                <a:solidFill>
                  <a:srgbClr val="272727"/>
                </a:solidFill>
                <a:latin typeface="Trebuchet MS"/>
                <a:cs typeface="Trebuchet MS"/>
              </a:rPr>
              <a:t>Развитие цифровых продуктов</a:t>
            </a:r>
            <a:endParaRPr sz="2800" dirty="0">
              <a:latin typeface="Trebuchet MS"/>
              <a:cs typeface="Trebuchet MS"/>
            </a:endParaRPr>
          </a:p>
          <a:p>
            <a:pPr marL="12700" marR="891540" indent="12700">
              <a:spcBef>
                <a:spcPts val="844"/>
              </a:spcBef>
            </a:pPr>
            <a:r>
              <a:rPr lang="ru-RU" sz="2200" dirty="0">
                <a:latin typeface="Trebuchet MS" panose="020B0603020202020204" pitchFamily="34" charset="0"/>
              </a:rPr>
              <a:t>Студенты активные пользователи цифровых сервисов, что даёт банкам возможность тестировать и внедрять инновационные решения, адаптируя их к потребностям молодого поколения.</a:t>
            </a:r>
            <a:endParaRPr sz="2200" dirty="0">
              <a:latin typeface="Trebuchet MS" panose="020B0603020202020204" pitchFamily="34" charset="0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05437" y="2699911"/>
            <a:ext cx="584238" cy="5351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98123" y="1767008"/>
            <a:ext cx="7630859" cy="186717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3335">
              <a:spcBef>
                <a:spcPts val="100"/>
              </a:spcBef>
            </a:pPr>
            <a:r>
              <a:rPr lang="ru-RU" sz="4000" b="1" i="0" dirty="0">
                <a:effectLst/>
                <a:latin typeface="Trebuchet MS" panose="020B0603020202020204" pitchFamily="34" charset="0"/>
              </a:rPr>
              <a:t>Студенты</a:t>
            </a:r>
            <a:r>
              <a:rPr lang="ru-RU" sz="4000" b="0" i="0" dirty="0">
                <a:effectLst/>
                <a:latin typeface="Trebuchet MS" panose="020B0603020202020204" pitchFamily="34" charset="0"/>
              </a:rPr>
              <a:t> и учащиеся</a:t>
            </a:r>
          </a:p>
          <a:p>
            <a:pPr marL="12700" marR="5080" indent="13335">
              <a:spcBef>
                <a:spcPts val="100"/>
              </a:spcBef>
            </a:pPr>
            <a:r>
              <a:rPr lang="ru-RU" sz="4000" b="0" i="0" dirty="0">
                <a:effectLst/>
                <a:latin typeface="Trebuchet MS" panose="020B0603020202020204" pitchFamily="34" charset="0"/>
              </a:rPr>
              <a:t>средних и</a:t>
            </a:r>
            <a:r>
              <a:rPr lang="en-US" sz="4000" b="0" i="0" dirty="0">
                <a:effectLst/>
                <a:latin typeface="Trebuchet MS" panose="020B0603020202020204" pitchFamily="34" charset="0"/>
              </a:rPr>
              <a:t> </a:t>
            </a:r>
            <a:r>
              <a:rPr lang="ru-RU" sz="4000" b="0" i="0" dirty="0">
                <a:effectLst/>
                <a:latin typeface="Trebuchet MS" panose="020B0603020202020204" pitchFamily="34" charset="0"/>
              </a:rPr>
              <a:t>высших</a:t>
            </a:r>
          </a:p>
          <a:p>
            <a:pPr marL="12700" marR="5080" indent="13335">
              <a:spcBef>
                <a:spcPts val="100"/>
              </a:spcBef>
            </a:pPr>
            <a:r>
              <a:rPr lang="ru-RU" sz="4000" b="1" dirty="0">
                <a:latin typeface="Trebuchet MS" panose="020B0603020202020204" pitchFamily="34" charset="0"/>
              </a:rPr>
              <a:t>у</a:t>
            </a:r>
            <a:r>
              <a:rPr lang="ru-RU" sz="4000" b="1" i="0" dirty="0">
                <a:effectLst/>
                <a:latin typeface="Trebuchet MS" panose="020B0603020202020204" pitchFamily="34" charset="0"/>
              </a:rPr>
              <a:t>чебных</a:t>
            </a:r>
            <a:r>
              <a:rPr lang="en-US" sz="4000" dirty="0">
                <a:latin typeface="Trebuchet MS" panose="020B0603020202020204" pitchFamily="34" charset="0"/>
              </a:rPr>
              <a:t> </a:t>
            </a:r>
            <a:r>
              <a:rPr lang="ru-RU" sz="4000" b="0" i="0" dirty="0">
                <a:effectLst/>
                <a:latin typeface="Trebuchet MS" panose="020B0603020202020204" pitchFamily="34" charset="0"/>
              </a:rPr>
              <a:t>заведений</a:t>
            </a:r>
            <a:endParaRPr lang="ru-RU" sz="4000" dirty="0"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99915" y="4623753"/>
            <a:ext cx="8887467" cy="1587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lang="ru-RU" sz="2800" spc="-114" dirty="0">
                <a:solidFill>
                  <a:srgbClr val="272727"/>
                </a:solidFill>
                <a:latin typeface="Trebuchet MS"/>
                <a:cs typeface="Trebuchet MS"/>
              </a:rPr>
              <a:t>Повышение вовлеченности пользователей</a:t>
            </a:r>
            <a:endParaRPr sz="2800" dirty="0">
              <a:latin typeface="Trebuchet MS"/>
              <a:cs typeface="Trebuchet MS"/>
            </a:endParaRPr>
          </a:p>
          <a:p>
            <a:pPr marL="12700" marR="5080" indent="11430">
              <a:spcBef>
                <a:spcPts val="1010"/>
              </a:spcBef>
            </a:pPr>
            <a:r>
              <a:rPr lang="ru-RU" sz="2200" spc="-45" dirty="0">
                <a:solidFill>
                  <a:srgbClr val="272727"/>
                </a:solidFill>
                <a:latin typeface="Trebuchet MS" panose="020B0603020202020204" pitchFamily="34" charset="0"/>
                <a:cs typeface="Trebuchet MS"/>
              </a:rPr>
              <a:t>Предлагая простые и удобные инструменты управления финансами, можно обучать студентов финансовой грамотности, что повышает их вовлеченность</a:t>
            </a:r>
            <a:r>
              <a:rPr lang="ru-RU" sz="1900" spc="-45" dirty="0">
                <a:solidFill>
                  <a:srgbClr val="272727"/>
                </a:solidFill>
                <a:latin typeface="Trebuchet MS" panose="020B0603020202020204" pitchFamily="34" charset="0"/>
                <a:cs typeface="Trebuchet MS"/>
              </a:rPr>
              <a:t>. </a:t>
            </a:r>
            <a:endParaRPr sz="1900" dirty="0"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99915" y="8986285"/>
            <a:ext cx="8615135" cy="1349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50000"/>
              </a:lnSpc>
              <a:spcBef>
                <a:spcPts val="100"/>
              </a:spcBef>
            </a:pPr>
            <a:r>
              <a:rPr lang="ru-RU" sz="2800" spc="-160" dirty="0">
                <a:solidFill>
                  <a:srgbClr val="272727"/>
                </a:solidFill>
                <a:latin typeface="Trebuchet MS"/>
                <a:cs typeface="Trebuchet MS"/>
              </a:rPr>
              <a:t>Будущие сотрудники</a:t>
            </a:r>
          </a:p>
          <a:p>
            <a:pPr marL="12700" marR="5080" indent="13335">
              <a:spcBef>
                <a:spcPts val="100"/>
              </a:spcBef>
            </a:pPr>
            <a:r>
              <a:rPr lang="ru-RU" sz="2200" spc="-160" dirty="0">
                <a:solidFill>
                  <a:srgbClr val="272727"/>
                </a:solidFill>
                <a:latin typeface="Trebuchet MS" panose="020B0603020202020204" pitchFamily="34" charset="0"/>
              </a:rPr>
              <a:t>Повышая лояльность студентов к банку и его продуктам, увеличивается шанс, что студенты в будущем выберут его в качестве работодателя.</a:t>
            </a:r>
            <a:endParaRPr sz="2200" dirty="0">
              <a:latin typeface="Trebuchet MS" panose="020B0603020202020204" pitchFamily="34" charset="0"/>
              <a:cs typeface="Trebuchet MS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B1D08371-6F25-454B-B8EE-B4C4F7A2FF90}"/>
              </a:ext>
            </a:extLst>
          </p:cNvPr>
          <p:cNvSpPr txBox="1">
            <a:spLocks/>
          </p:cNvSpPr>
          <p:nvPr/>
        </p:nvSpPr>
        <p:spPr>
          <a:xfrm>
            <a:off x="670538" y="327948"/>
            <a:ext cx="9666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pc="-150" dirty="0"/>
              <a:t>Выбор целевого сегмента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10170-CD44-4087-8B12-0B0EED1C0120}"/>
              </a:ext>
            </a:extLst>
          </p:cNvPr>
          <p:cNvSpPr txBox="1"/>
          <p:nvPr/>
        </p:nvSpPr>
        <p:spPr>
          <a:xfrm>
            <a:off x="9197125" y="1502471"/>
            <a:ext cx="99269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Плюсы работы со студентами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Trebuchet MS" panose="020B0603020202020204" pitchFamily="34" charset="0"/>
              </a:rPr>
              <a:t>:</a:t>
            </a:r>
            <a:endParaRPr lang="ru-RU" sz="4000" dirty="0">
              <a:latin typeface="Trebuchet MS" panose="020B0603020202020204" pitchFamily="34" charset="0"/>
            </a:endParaRPr>
          </a:p>
        </p:txBody>
      </p:sp>
      <p:pic>
        <p:nvPicPr>
          <p:cNvPr id="21" name="object 12">
            <a:extLst>
              <a:ext uri="{FF2B5EF4-FFF2-40B4-BE49-F238E27FC236}">
                <a16:creationId xmlns:a16="http://schemas.microsoft.com/office/drawing/2014/main" id="{244AEFE7-DC76-4192-8A2F-44D0906ABBD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80615" y="4800393"/>
            <a:ext cx="642017" cy="493393"/>
          </a:xfrm>
          <a:prstGeom prst="rect">
            <a:avLst/>
          </a:prstGeom>
        </p:spPr>
      </p:pic>
      <p:pic>
        <p:nvPicPr>
          <p:cNvPr id="22" name="object 15">
            <a:extLst>
              <a:ext uri="{FF2B5EF4-FFF2-40B4-BE49-F238E27FC236}">
                <a16:creationId xmlns:a16="http://schemas.microsoft.com/office/drawing/2014/main" id="{B9DEE4AD-24D1-42AB-BB00-33EDD83C70E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70344" y="9221453"/>
            <a:ext cx="565200" cy="56519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91B4F18-AA9C-420C-88AF-D09280850B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89" y="6967730"/>
            <a:ext cx="533471" cy="579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4">
            <a:extLst>
              <a:ext uri="{FF2B5EF4-FFF2-40B4-BE49-F238E27FC236}">
                <a16:creationId xmlns:a16="http://schemas.microsoft.com/office/drawing/2014/main" id="{B1D08371-6F25-454B-B8EE-B4C4F7A2FF90}"/>
              </a:ext>
            </a:extLst>
          </p:cNvPr>
          <p:cNvSpPr txBox="1">
            <a:spLocks/>
          </p:cNvSpPr>
          <p:nvPr/>
        </p:nvSpPr>
        <p:spPr>
          <a:xfrm>
            <a:off x="477551" y="628650"/>
            <a:ext cx="9666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pc="-150" dirty="0"/>
              <a:t>Анализ целевого сегмента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10170-CD44-4087-8B12-0B0EED1C0120}"/>
              </a:ext>
            </a:extLst>
          </p:cNvPr>
          <p:cNvSpPr txBox="1"/>
          <p:nvPr/>
        </p:nvSpPr>
        <p:spPr>
          <a:xfrm>
            <a:off x="374650" y="2076450"/>
            <a:ext cx="18897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В России 8 млн. студентов и учащихся средних и высших учебных заведений.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2 млн.</a:t>
            </a:r>
            <a:r>
              <a:rPr lang="en-US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*</a:t>
            </a: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 являются активными клиентами Т-Банка.</a:t>
            </a:r>
            <a:endParaRPr lang="ru-RU" sz="4000" dirty="0">
              <a:latin typeface="Trebuchet MS" panose="020B0603020202020204" pitchFamily="34" charset="0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1BA0D99-37B1-4ACE-AD29-42E6EA6E7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09" y="4105814"/>
            <a:ext cx="7051200" cy="6038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4B035-238F-482B-959D-F5F108B3D78E}"/>
              </a:ext>
            </a:extLst>
          </p:cNvPr>
          <p:cNvSpPr txBox="1"/>
          <p:nvPr/>
        </p:nvSpPr>
        <p:spPr>
          <a:xfrm>
            <a:off x="317309" y="10408246"/>
            <a:ext cx="9897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* По нашей примерной оценке на основе </a:t>
            </a:r>
            <a:r>
              <a:rPr lang="ru-RU" sz="1800" dirty="0">
                <a:solidFill>
                  <a:srgbClr val="333333"/>
                </a:solidFill>
                <a:latin typeface="Trebuchet MS" panose="020B0603020202020204" pitchFamily="34" charset="0"/>
                <a:hlinkClick r:id="rId3"/>
              </a:rPr>
              <a:t>статьи</a:t>
            </a:r>
            <a:endParaRPr lang="ru-RU" sz="1800" dirty="0">
              <a:solidFill>
                <a:srgbClr val="333333"/>
              </a:solidFill>
              <a:latin typeface="Trebuchet MS" panose="020B0603020202020204" pitchFamily="34" charset="0"/>
            </a:endParaRPr>
          </a:p>
          <a:p>
            <a:r>
              <a:rPr lang="ru-RU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** На основе статей 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  <a:hlinkClick r:id="rId4"/>
              </a:rPr>
              <a:t>[1]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  <a:hlinkClick r:id="rId5"/>
              </a:rPr>
              <a:t>[2]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  <a:hlinkClick r:id="rId6"/>
              </a:rPr>
              <a:t>[3]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</a:rPr>
              <a:t>, </a:t>
            </a:r>
            <a:r>
              <a:rPr lang="en-US" sz="1800" dirty="0">
                <a:solidFill>
                  <a:srgbClr val="333333"/>
                </a:solidFill>
                <a:latin typeface="Trebuchet MS" panose="020B0603020202020204" pitchFamily="34" charset="0"/>
                <a:hlinkClick r:id="rId7"/>
              </a:rPr>
              <a:t>[4]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A19293E-6718-40FA-B7BD-C52E4BBA1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010304"/>
              </p:ext>
            </p:extLst>
          </p:nvPr>
        </p:nvGraphicFramePr>
        <p:xfrm>
          <a:off x="7682008" y="5934614"/>
          <a:ext cx="11631898" cy="36575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1937953638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3012460708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699236500"/>
                    </a:ext>
                  </a:extLst>
                </a:gridCol>
                <a:gridCol w="2183099">
                  <a:extLst>
                    <a:ext uri="{9D8B030D-6E8A-4147-A177-3AD203B41FA5}">
                      <a16:colId xmlns:a16="http://schemas.microsoft.com/office/drawing/2014/main" val="1339356956"/>
                    </a:ext>
                  </a:extLst>
                </a:gridCol>
              </a:tblGrid>
              <a:tr h="81432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  <a:latin typeface="Trebuchet MS" panose="020B0603020202020204" pitchFamily="34" charset="0"/>
                        </a:rPr>
                        <a:t>Год</a:t>
                      </a:r>
                      <a:endParaRPr lang="ru-RU" sz="22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354" marR="9354" marT="93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8D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  <a:latin typeface="Trebuchet MS" panose="020B0603020202020204" pitchFamily="34" charset="0"/>
                        </a:rPr>
                        <a:t>Высшее образование (млн)</a:t>
                      </a:r>
                      <a:endParaRPr lang="ru-RU" sz="22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354" marR="9354" marT="93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8D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  <a:latin typeface="Trebuchet MS" panose="020B0603020202020204" pitchFamily="34" charset="0"/>
                        </a:rPr>
                        <a:t>Среднее проф. образование (млн)</a:t>
                      </a:r>
                      <a:endParaRPr lang="ru-RU" sz="22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354" marR="9354" marT="93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8D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u="none" strike="noStrike" dirty="0">
                          <a:effectLst/>
                          <a:latin typeface="Trebuchet MS" panose="020B0603020202020204" pitchFamily="34" charset="0"/>
                        </a:rPr>
                        <a:t>Всего (млн)</a:t>
                      </a:r>
                      <a:endParaRPr lang="ru-RU" sz="2200" b="1" i="0" u="none" strike="noStrike" dirty="0">
                        <a:solidFill>
                          <a:srgbClr val="FFFFFF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9354" marR="9354" marT="93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8D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26935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4,33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3,56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7,89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944357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4,40 – 4,45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3,60 – 3,65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8,00 – 8,10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17709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4,45 – 4,55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3,65 – 3,75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8,10 – 8,30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59173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2026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4,55 – 4,65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3,75 – 3,85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8,30 – 8,50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490362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2027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4,65 – 4,80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3,85 – 4,00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8,50 – 8,80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458323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4,75 – 4,90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3,95 – 4,10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8,70 – 9,00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21462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2029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4,85 – 5,00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4,05 – 4,20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8,90 – 9,20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42595"/>
                  </a:ext>
                </a:extLst>
              </a:tr>
              <a:tr h="35540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4,95 – 5,10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4,15 – 4,30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9,10 – 9,40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856989"/>
                  </a:ext>
                </a:extLst>
              </a:tr>
            </a:tbl>
          </a:graphicData>
        </a:graphic>
      </p:graphicFrame>
      <p:sp>
        <p:nvSpPr>
          <p:cNvPr id="15" name="object 14">
            <a:extLst>
              <a:ext uri="{FF2B5EF4-FFF2-40B4-BE49-F238E27FC236}">
                <a16:creationId xmlns:a16="http://schemas.microsoft.com/office/drawing/2014/main" id="{59AD9D52-1E98-4F52-861D-F5B4C0467411}"/>
              </a:ext>
            </a:extLst>
          </p:cNvPr>
          <p:cNvSpPr txBox="1">
            <a:spLocks/>
          </p:cNvSpPr>
          <p:nvPr/>
        </p:nvSpPr>
        <p:spPr>
          <a:xfrm>
            <a:off x="7682008" y="5207674"/>
            <a:ext cx="1163189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3200" b="0" spc="-150" dirty="0"/>
              <a:t>Оценка численности студентов**</a:t>
            </a:r>
          </a:p>
        </p:txBody>
      </p:sp>
    </p:spTree>
    <p:extLst>
      <p:ext uri="{BB962C8B-B14F-4D97-AF65-F5344CB8AC3E}">
        <p14:creationId xmlns:p14="http://schemas.microsoft.com/office/powerpoint/2010/main" val="36277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4">
            <a:extLst>
              <a:ext uri="{FF2B5EF4-FFF2-40B4-BE49-F238E27FC236}">
                <a16:creationId xmlns:a16="http://schemas.microsoft.com/office/drawing/2014/main" id="{A56FE24D-D526-4A84-9A27-28159313D53D}"/>
              </a:ext>
            </a:extLst>
          </p:cNvPr>
          <p:cNvSpPr/>
          <p:nvPr/>
        </p:nvSpPr>
        <p:spPr>
          <a:xfrm>
            <a:off x="13258103" y="6439528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0905A8BE-BE76-48FF-9127-F727E776307F}"/>
              </a:ext>
            </a:extLst>
          </p:cNvPr>
          <p:cNvSpPr/>
          <p:nvPr/>
        </p:nvSpPr>
        <p:spPr>
          <a:xfrm>
            <a:off x="6994525" y="6439529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0EF66061-ADC6-4BB5-9C2A-595FC4FFCCA9}"/>
              </a:ext>
            </a:extLst>
          </p:cNvPr>
          <p:cNvSpPr/>
          <p:nvPr/>
        </p:nvSpPr>
        <p:spPr>
          <a:xfrm>
            <a:off x="730947" y="6439530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4DC435D0-850A-4866-99B6-063E26DC44BB}"/>
              </a:ext>
            </a:extLst>
          </p:cNvPr>
          <p:cNvSpPr/>
          <p:nvPr/>
        </p:nvSpPr>
        <p:spPr>
          <a:xfrm>
            <a:off x="13258103" y="2306771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4">
            <a:extLst>
              <a:ext uri="{FF2B5EF4-FFF2-40B4-BE49-F238E27FC236}">
                <a16:creationId xmlns:a16="http://schemas.microsoft.com/office/drawing/2014/main" id="{18D6011F-1AD8-40C1-A074-3EBE033E1BA1}"/>
              </a:ext>
            </a:extLst>
          </p:cNvPr>
          <p:cNvSpPr/>
          <p:nvPr/>
        </p:nvSpPr>
        <p:spPr>
          <a:xfrm>
            <a:off x="6994525" y="2306772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0947" y="2306773"/>
            <a:ext cx="5878830" cy="3696997"/>
          </a:xfrm>
          <a:custGeom>
            <a:avLst/>
            <a:gdLst/>
            <a:ahLst/>
            <a:cxnLst/>
            <a:rect l="l" t="t" r="r" b="b"/>
            <a:pathLst>
              <a:path w="5878830" h="4223385">
                <a:moveTo>
                  <a:pt x="5515214" y="0"/>
                </a:moveTo>
                <a:lnTo>
                  <a:pt x="363582" y="0"/>
                </a:lnTo>
                <a:lnTo>
                  <a:pt x="314529" y="3344"/>
                </a:lnTo>
                <a:lnTo>
                  <a:pt x="267395" y="13080"/>
                </a:lnTo>
                <a:lnTo>
                  <a:pt x="222627" y="28761"/>
                </a:lnTo>
                <a:lnTo>
                  <a:pt x="180673" y="49938"/>
                </a:lnTo>
                <a:lnTo>
                  <a:pt x="141980" y="76165"/>
                </a:lnTo>
                <a:lnTo>
                  <a:pt x="106995" y="106995"/>
                </a:lnTo>
                <a:lnTo>
                  <a:pt x="76165" y="141980"/>
                </a:lnTo>
                <a:lnTo>
                  <a:pt x="49938" y="180673"/>
                </a:lnTo>
                <a:lnTo>
                  <a:pt x="28761" y="222627"/>
                </a:lnTo>
                <a:lnTo>
                  <a:pt x="13080" y="267395"/>
                </a:lnTo>
                <a:lnTo>
                  <a:pt x="3344" y="314529"/>
                </a:lnTo>
                <a:lnTo>
                  <a:pt x="0" y="363583"/>
                </a:lnTo>
                <a:lnTo>
                  <a:pt x="0" y="3859216"/>
                </a:lnTo>
                <a:lnTo>
                  <a:pt x="3344" y="3908270"/>
                </a:lnTo>
                <a:lnTo>
                  <a:pt x="13080" y="3955404"/>
                </a:lnTo>
                <a:lnTo>
                  <a:pt x="28761" y="4000171"/>
                </a:lnTo>
                <a:lnTo>
                  <a:pt x="49938" y="4042126"/>
                </a:lnTo>
                <a:lnTo>
                  <a:pt x="76165" y="4080819"/>
                </a:lnTo>
                <a:lnTo>
                  <a:pt x="106995" y="4115804"/>
                </a:lnTo>
                <a:lnTo>
                  <a:pt x="141980" y="4146633"/>
                </a:lnTo>
                <a:lnTo>
                  <a:pt x="180673" y="4172861"/>
                </a:lnTo>
                <a:lnTo>
                  <a:pt x="222627" y="4194038"/>
                </a:lnTo>
                <a:lnTo>
                  <a:pt x="267395" y="4209718"/>
                </a:lnTo>
                <a:lnTo>
                  <a:pt x="314529" y="4219455"/>
                </a:lnTo>
                <a:lnTo>
                  <a:pt x="363583" y="4222799"/>
                </a:lnTo>
                <a:lnTo>
                  <a:pt x="5515214" y="4222799"/>
                </a:lnTo>
                <a:lnTo>
                  <a:pt x="5564268" y="4219455"/>
                </a:lnTo>
                <a:lnTo>
                  <a:pt x="5611402" y="4209718"/>
                </a:lnTo>
                <a:lnTo>
                  <a:pt x="5656170" y="4194038"/>
                </a:lnTo>
                <a:lnTo>
                  <a:pt x="5698124" y="4172861"/>
                </a:lnTo>
                <a:lnTo>
                  <a:pt x="5736817" y="4146633"/>
                </a:lnTo>
                <a:lnTo>
                  <a:pt x="5771802" y="4115804"/>
                </a:lnTo>
                <a:lnTo>
                  <a:pt x="5802631" y="4080819"/>
                </a:lnTo>
                <a:lnTo>
                  <a:pt x="5828859" y="4042126"/>
                </a:lnTo>
                <a:lnTo>
                  <a:pt x="5850036" y="4000171"/>
                </a:lnTo>
                <a:lnTo>
                  <a:pt x="5865716" y="3955404"/>
                </a:lnTo>
                <a:lnTo>
                  <a:pt x="5875453" y="3908270"/>
                </a:lnTo>
                <a:lnTo>
                  <a:pt x="5878797" y="3859216"/>
                </a:lnTo>
                <a:lnTo>
                  <a:pt x="5878797" y="363583"/>
                </a:lnTo>
                <a:lnTo>
                  <a:pt x="5875453" y="314529"/>
                </a:lnTo>
                <a:lnTo>
                  <a:pt x="5865716" y="267395"/>
                </a:lnTo>
                <a:lnTo>
                  <a:pt x="5850036" y="222627"/>
                </a:lnTo>
                <a:lnTo>
                  <a:pt x="5828859" y="180673"/>
                </a:lnTo>
                <a:lnTo>
                  <a:pt x="5802631" y="141980"/>
                </a:lnTo>
                <a:lnTo>
                  <a:pt x="5771802" y="106995"/>
                </a:lnTo>
                <a:lnTo>
                  <a:pt x="5736817" y="76165"/>
                </a:lnTo>
                <a:lnTo>
                  <a:pt x="5698124" y="49938"/>
                </a:lnTo>
                <a:lnTo>
                  <a:pt x="5656170" y="28761"/>
                </a:lnTo>
                <a:lnTo>
                  <a:pt x="5611402" y="13080"/>
                </a:lnTo>
                <a:lnTo>
                  <a:pt x="5564268" y="3344"/>
                </a:lnTo>
                <a:lnTo>
                  <a:pt x="55152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2360" y="8137180"/>
            <a:ext cx="3960495" cy="917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8800"/>
              </a:lnSpc>
              <a:spcBef>
                <a:spcPts val="100"/>
              </a:spcBef>
            </a:pPr>
            <a:r>
              <a:rPr lang="ru-RU" sz="2400" spc="-110" dirty="0">
                <a:solidFill>
                  <a:srgbClr val="272727"/>
                </a:solidFill>
                <a:latin typeface="Trebuchet MS"/>
                <a:cs typeface="Trebuchet MS"/>
              </a:rPr>
              <a:t>Персонализированные советы по управлению финансами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45356" y="8085043"/>
            <a:ext cx="4260850" cy="917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335">
              <a:lnSpc>
                <a:spcPct val="128800"/>
              </a:lnSpc>
              <a:spcBef>
                <a:spcPts val="100"/>
              </a:spcBef>
            </a:pPr>
            <a:r>
              <a:rPr lang="ru-RU" sz="2400" spc="-90" dirty="0">
                <a:solidFill>
                  <a:srgbClr val="272727"/>
                </a:solidFill>
                <a:latin typeface="Trebuchet MS"/>
                <a:cs typeface="Trebuchet MS"/>
              </a:rPr>
              <a:t>Высокий уровень внедрения цифровых технологий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09650" y="4115426"/>
            <a:ext cx="4596765" cy="917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28800"/>
              </a:lnSpc>
              <a:spcBef>
                <a:spcPts val="100"/>
              </a:spcBef>
            </a:pPr>
            <a:r>
              <a:rPr lang="ru-RU" sz="2400" spc="-125" dirty="0" err="1">
                <a:solidFill>
                  <a:srgbClr val="272727"/>
                </a:solidFill>
                <a:latin typeface="Trebuchet MS"/>
                <a:cs typeface="Trebuchet MS"/>
              </a:rPr>
              <a:t>Кэшбэк</a:t>
            </a:r>
            <a:r>
              <a:rPr lang="ru-RU" sz="2400" spc="-125" dirty="0">
                <a:solidFill>
                  <a:srgbClr val="272727"/>
                </a:solidFill>
                <a:latin typeface="Trebuchet MS"/>
                <a:cs typeface="Trebuchet MS"/>
              </a:rPr>
              <a:t> и набор партнерских предложений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9860" y="4115426"/>
            <a:ext cx="4899025" cy="917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28800"/>
              </a:lnSpc>
              <a:spcBef>
                <a:spcPts val="100"/>
              </a:spcBef>
            </a:pPr>
            <a:r>
              <a:rPr lang="ru-RU" sz="2400" spc="-50" dirty="0">
                <a:solidFill>
                  <a:srgbClr val="272727"/>
                </a:solidFill>
                <a:latin typeface="Trebuchet MS"/>
                <a:cs typeface="Trebuchet MS"/>
              </a:rPr>
              <a:t>Инструменты для накоплений и пассивного дохода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32566" y="8085043"/>
            <a:ext cx="4937760" cy="4408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28800"/>
              </a:lnSpc>
              <a:spcBef>
                <a:spcPts val="100"/>
              </a:spcBef>
            </a:pPr>
            <a:r>
              <a:rPr lang="ru-RU" sz="2400" spc="-95" dirty="0">
                <a:solidFill>
                  <a:srgbClr val="272727"/>
                </a:solidFill>
                <a:latin typeface="Trebuchet MS"/>
                <a:cs typeface="Trebuchet MS"/>
              </a:rPr>
              <a:t>Интеграции в повседневную жизнь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8868" y="4120640"/>
            <a:ext cx="5033010" cy="917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>
              <a:lnSpc>
                <a:spcPct val="128800"/>
              </a:lnSpc>
              <a:spcBef>
                <a:spcPts val="100"/>
              </a:spcBef>
            </a:pPr>
            <a:r>
              <a:rPr lang="ru-RU" sz="2400" spc="-105" dirty="0">
                <a:solidFill>
                  <a:srgbClr val="272727"/>
                </a:solidFill>
                <a:latin typeface="Trebuchet MS"/>
                <a:cs typeface="Trebuchet MS"/>
              </a:rPr>
              <a:t>Лучшее понимание и предвиденье потребностей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30947" y="625583"/>
            <a:ext cx="1265577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50" dirty="0"/>
              <a:t>Что студенты ожидают от банка?</a:t>
            </a:r>
            <a:endParaRPr spc="-150" dirty="0"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55994" y="3175506"/>
            <a:ext cx="672879" cy="71961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82470" y="7117478"/>
            <a:ext cx="744027" cy="69777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128" y="3137528"/>
            <a:ext cx="691777" cy="73156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79860" y="3144258"/>
            <a:ext cx="672880" cy="7196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9546" y="7140811"/>
            <a:ext cx="889713" cy="66254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230406-4F0C-4935-B95E-66F72B0325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10" y="7108067"/>
            <a:ext cx="652235" cy="7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92100" y="434651"/>
            <a:ext cx="9666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150" dirty="0"/>
              <a:t>Конкурентный анализ</a:t>
            </a:r>
            <a:endParaRPr spc="-15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8B2798-8C02-4BA8-8E01-76DBCB20CA12}"/>
              </a:ext>
            </a:extLst>
          </p:cNvPr>
          <p:cNvSpPr/>
          <p:nvPr/>
        </p:nvSpPr>
        <p:spPr>
          <a:xfrm>
            <a:off x="274864" y="1620544"/>
            <a:ext cx="10896600" cy="2388497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CAA3121A-E86F-4F31-81CB-E8FEE7894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9" y="1844939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24C33-F667-4EC8-99EA-3099A0AC3482}"/>
              </a:ext>
            </a:extLst>
          </p:cNvPr>
          <p:cNvSpPr txBox="1"/>
          <p:nvPr/>
        </p:nvSpPr>
        <p:spPr>
          <a:xfrm>
            <a:off x="1350874" y="1737575"/>
            <a:ext cx="959199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pc="-114" dirty="0">
                <a:latin typeface="Trebuchet MS" panose="020B0603020202020204" pitchFamily="34" charset="0"/>
                <a:cs typeface="Trebuchet MS"/>
              </a:rPr>
              <a:t>Подписка </a:t>
            </a:r>
            <a:r>
              <a:rPr lang="ru-RU" sz="2400" b="0" spc="-114" dirty="0" err="1">
                <a:latin typeface="Trebuchet MS" panose="020B0603020202020204" pitchFamily="34" charset="0"/>
                <a:cs typeface="Trebuchet MS"/>
              </a:rPr>
              <a:t>Яндекс.Плюс</a:t>
            </a:r>
            <a:r>
              <a:rPr lang="ru-RU" sz="2400" b="0" spc="-114" dirty="0">
                <a:latin typeface="Trebuchet MS" panose="020B0603020202020204" pitchFamily="34" charset="0"/>
                <a:cs typeface="Trebuchet MS"/>
              </a:rPr>
              <a:t> за 99</a:t>
            </a:r>
            <a:r>
              <a:rPr lang="ru-RU" sz="2400" b="0" i="0" dirty="0">
                <a:effectLst/>
                <a:latin typeface="Trebuchet MS" panose="020B0603020202020204" pitchFamily="34" charset="0"/>
              </a:rPr>
              <a:t> ₽ вместо 399 ₽ в месяц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rebuchet MS" panose="020B0603020202020204" pitchFamily="34" charset="0"/>
              </a:rPr>
              <a:t>Яндекс.Музыка</a:t>
            </a:r>
            <a:endParaRPr lang="ru-RU" sz="22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rebuchet MS" panose="020B0603020202020204" pitchFamily="34" charset="0"/>
              </a:rPr>
              <a:t>Кинопоиск</a:t>
            </a:r>
            <a:endParaRPr lang="ru-RU" sz="22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Trebuchet MS" panose="020B0603020202020204" pitchFamily="34" charset="0"/>
              </a:rPr>
              <a:t>Кэшбэк</a:t>
            </a:r>
            <a:r>
              <a:rPr lang="ru-RU" sz="2200" dirty="0">
                <a:latin typeface="Trebuchet MS" panose="020B0603020202020204" pitchFamily="34" charset="0"/>
              </a:rPr>
              <a:t> баллами Плюса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Э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ксклюзивным предложениям от различных сервисов (</a:t>
            </a:r>
            <a:r>
              <a:rPr lang="ru-RU" sz="2200" b="0" i="0" dirty="0" err="1">
                <a:effectLst/>
                <a:latin typeface="Trebuchet MS" panose="020B0603020202020204" pitchFamily="34" charset="0"/>
              </a:rPr>
              <a:t>Яндекс.Маркет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, </a:t>
            </a:r>
            <a:r>
              <a:rPr lang="ru-RU" sz="2200" b="0" i="0" dirty="0" err="1">
                <a:effectLst/>
                <a:latin typeface="Trebuchet MS" panose="020B0603020202020204" pitchFamily="34" charset="0"/>
              </a:rPr>
              <a:t>Яндекс.Такси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)</a:t>
            </a:r>
            <a:endParaRPr lang="ru-RU" sz="2200" dirty="0">
              <a:latin typeface="Trebuchet MS" panose="020B0603020202020204" pitchFamily="34" charset="0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2175EE2-2163-489F-94EE-EC357CDB7C3A}"/>
              </a:ext>
            </a:extLst>
          </p:cNvPr>
          <p:cNvSpPr/>
          <p:nvPr/>
        </p:nvSpPr>
        <p:spPr>
          <a:xfrm>
            <a:off x="274864" y="4340980"/>
            <a:ext cx="10896600" cy="1982969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E974C-1FF2-4D23-B6B6-03431CFD064B}"/>
              </a:ext>
            </a:extLst>
          </p:cNvPr>
          <p:cNvSpPr txBox="1"/>
          <p:nvPr/>
        </p:nvSpPr>
        <p:spPr>
          <a:xfrm>
            <a:off x="1336904" y="4424710"/>
            <a:ext cx="98999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pc="-114" dirty="0">
                <a:latin typeface="Trebuchet MS" panose="020B0603020202020204" pitchFamily="34" charset="0"/>
                <a:cs typeface="Trebuchet MS"/>
              </a:rPr>
              <a:t>Дебетовая карта Молодежная от Сбербанк</a:t>
            </a:r>
            <a:endParaRPr lang="ru-RU" sz="2400" b="0" i="0" dirty="0">
              <a:effectLst/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Обслуживание 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— бесплатно или 40 ₽/</a:t>
            </a:r>
            <a:r>
              <a:rPr lang="ru-RU" sz="2200" b="0" i="0" dirty="0" err="1">
                <a:effectLst/>
                <a:latin typeface="Trebuchet MS" panose="020B0603020202020204" pitchFamily="34" charset="0"/>
              </a:rPr>
              <a:t>мес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 </a:t>
            </a:r>
            <a:endParaRPr lang="ru-RU" sz="2200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3 категории </a:t>
            </a:r>
            <a:r>
              <a:rPr lang="ru-RU" sz="2200" dirty="0" err="1">
                <a:latin typeface="Trebuchet MS" panose="020B0603020202020204" pitchFamily="34" charset="0"/>
              </a:rPr>
              <a:t>кэшбэка</a:t>
            </a:r>
            <a:r>
              <a:rPr lang="ru-RU" sz="2200" dirty="0">
                <a:latin typeface="Trebuchet MS" panose="020B0603020202020204" pitchFamily="34" charset="0"/>
              </a:rPr>
              <a:t> при наличии обычной карты, 5 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— с подпиской </a:t>
            </a:r>
            <a:r>
              <a:rPr lang="ru-RU" sz="2200" b="0" i="0" dirty="0" err="1">
                <a:effectLst/>
                <a:latin typeface="Trebuchet MS" panose="020B0603020202020204" pitchFamily="34" charset="0"/>
              </a:rPr>
              <a:t>СберПрайм</a:t>
            </a:r>
            <a:endParaRPr lang="ru-RU" sz="2200" dirty="0">
              <a:latin typeface="Trebuchet MS" panose="020B0603020202020204" pitchFamily="34" charset="0"/>
            </a:endParaRPr>
          </a:p>
          <a:p>
            <a:pPr lvl="2" algn="l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  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Повышенный </a:t>
            </a:r>
            <a:r>
              <a:rPr lang="ru-RU" sz="2200" b="0" i="0" dirty="0" err="1">
                <a:effectLst/>
                <a:latin typeface="Trebuchet MS" panose="020B0603020202020204" pitchFamily="34" charset="0"/>
              </a:rPr>
              <a:t>кэшбэк</a:t>
            </a:r>
            <a:r>
              <a:rPr lang="ru-RU" sz="2200" b="0" i="0" dirty="0">
                <a:effectLst/>
                <a:latin typeface="Trebuchet MS" panose="020B0603020202020204" pitchFamily="34" charset="0"/>
              </a:rPr>
              <a:t> в «молодежных» категориях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CA75DB5-BE1D-46C7-82B0-4712A733B32D}"/>
              </a:ext>
            </a:extLst>
          </p:cNvPr>
          <p:cNvSpPr/>
          <p:nvPr/>
        </p:nvSpPr>
        <p:spPr>
          <a:xfrm>
            <a:off x="280213" y="6618822"/>
            <a:ext cx="10896600" cy="991522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C0BAF-CCFA-408A-B685-72A372DC5F27}"/>
              </a:ext>
            </a:extLst>
          </p:cNvPr>
          <p:cNvSpPr txBox="1"/>
          <p:nvPr/>
        </p:nvSpPr>
        <p:spPr>
          <a:xfrm>
            <a:off x="1363211" y="6864535"/>
            <a:ext cx="98999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pc="-114" dirty="0">
                <a:latin typeface="Trebuchet MS" panose="020B0603020202020204" pitchFamily="34" charset="0"/>
                <a:cs typeface="Trebuchet MS"/>
              </a:rPr>
              <a:t>Подписка ВК Музыка </a:t>
            </a:r>
            <a:r>
              <a:rPr lang="ru-RU" sz="2400" dirty="0"/>
              <a:t>99 ₽ вместо 169 ₽ в месяц</a:t>
            </a:r>
            <a:br>
              <a:rPr lang="ru-RU" sz="2000" dirty="0"/>
            </a:br>
            <a:r>
              <a:rPr lang="ru-RU" sz="2000" b="0" spc="-114" dirty="0">
                <a:latin typeface="Trebuchet MS" panose="020B0603020202020204" pitchFamily="34" charset="0"/>
                <a:cs typeface="Trebuchet MS"/>
              </a:rPr>
              <a:t> </a:t>
            </a:r>
            <a:endParaRPr lang="ru-RU" sz="2000" b="0" i="0" dirty="0">
              <a:effectLst/>
              <a:latin typeface="Trebuchet MS" panose="020B0603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142730D-13AA-4064-83BB-736602B87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" y="4424710"/>
            <a:ext cx="1495552" cy="876300"/>
          </a:xfrm>
          <a:prstGeom prst="rect">
            <a:avLst/>
          </a:prstGeom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191B5C5F-1149-4FF0-9184-273F6186C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0" y="6761941"/>
            <a:ext cx="657225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4">
            <a:extLst>
              <a:ext uri="{FF2B5EF4-FFF2-40B4-BE49-F238E27FC236}">
                <a16:creationId xmlns:a16="http://schemas.microsoft.com/office/drawing/2014/main" id="{D22AF2B5-52A9-4AF6-9112-B28E829AE208}"/>
              </a:ext>
            </a:extLst>
          </p:cNvPr>
          <p:cNvSpPr/>
          <p:nvPr/>
        </p:nvSpPr>
        <p:spPr>
          <a:xfrm>
            <a:off x="274864" y="7894246"/>
            <a:ext cx="10896600" cy="1084599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35642A-BED8-48CD-AA5C-7A17A80FA75A}"/>
              </a:ext>
            </a:extLst>
          </p:cNvPr>
          <p:cNvSpPr txBox="1"/>
          <p:nvPr/>
        </p:nvSpPr>
        <p:spPr>
          <a:xfrm>
            <a:off x="1350874" y="8027629"/>
            <a:ext cx="9899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pc="-114" dirty="0">
                <a:latin typeface="Trebuchet MS" panose="020B0603020202020204" pitchFamily="34" charset="0"/>
                <a:cs typeface="Trebuchet MS"/>
              </a:rPr>
              <a:t>Дебетовая карта Молодежная от ВТБ</a:t>
            </a:r>
            <a:endParaRPr lang="ru-RU" sz="2400" b="0" i="0" dirty="0">
              <a:effectLst/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Условия как по обычной карте ВТБ</a:t>
            </a:r>
            <a:endParaRPr lang="ru-RU" sz="2200" b="0" i="0" dirty="0">
              <a:effectLst/>
              <a:latin typeface="Trebuchet MS" panose="020B0603020202020204" pitchFamily="34" charset="0"/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6A607D2-476F-4517-88BE-B3E1A84A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14" y="8180955"/>
            <a:ext cx="79997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object 2">
            <a:extLst>
              <a:ext uri="{FF2B5EF4-FFF2-40B4-BE49-F238E27FC236}">
                <a16:creationId xmlns:a16="http://schemas.microsoft.com/office/drawing/2014/main" id="{7C4AC3D3-6281-410A-8E19-188D9B25014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99926" y="0"/>
            <a:ext cx="8217406" cy="10369296"/>
          </a:xfrm>
          <a:prstGeom prst="rect">
            <a:avLst/>
          </a:prstGeom>
        </p:spPr>
      </p:pic>
      <p:sp>
        <p:nvSpPr>
          <p:cNvPr id="17" name="object 4">
            <a:extLst>
              <a:ext uri="{FF2B5EF4-FFF2-40B4-BE49-F238E27FC236}">
                <a16:creationId xmlns:a16="http://schemas.microsoft.com/office/drawing/2014/main" id="{BE3EC291-DFC3-422A-BCCA-A6C760BB8385}"/>
              </a:ext>
            </a:extLst>
          </p:cNvPr>
          <p:cNvSpPr/>
          <p:nvPr/>
        </p:nvSpPr>
        <p:spPr>
          <a:xfrm>
            <a:off x="274864" y="9278347"/>
            <a:ext cx="10896600" cy="1084599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EAB0E-9BB4-4209-BDF3-55AA9BDBC715}"/>
              </a:ext>
            </a:extLst>
          </p:cNvPr>
          <p:cNvSpPr txBox="1"/>
          <p:nvPr/>
        </p:nvSpPr>
        <p:spPr>
          <a:xfrm>
            <a:off x="1350874" y="9411730"/>
            <a:ext cx="98999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i="0" spc="-114" dirty="0">
                <a:effectLst/>
                <a:latin typeface="Trebuchet MS" panose="020B0603020202020204" pitchFamily="34" charset="0"/>
              </a:rPr>
              <a:t>Альфа-карта для молодежи</a:t>
            </a:r>
            <a:endParaRPr lang="ru-RU" sz="2400" b="0" i="0" dirty="0">
              <a:effectLst/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>
                <a:latin typeface="Trebuchet MS" panose="020B0603020202020204" pitchFamily="34" charset="0"/>
              </a:rPr>
              <a:t>Условия как по обычной карте Альфа-Банк</a:t>
            </a:r>
            <a:endParaRPr lang="ru-RU" sz="2200" b="0" i="0" dirty="0">
              <a:effectLst/>
              <a:latin typeface="Trebuchet MS" panose="020B0603020202020204" pitchFamily="34" charset="0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B5DC981B-7655-4FE5-AC2F-14ED64DE9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5" y="9542756"/>
            <a:ext cx="64770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4">
            <a:extLst>
              <a:ext uri="{FF2B5EF4-FFF2-40B4-BE49-F238E27FC236}">
                <a16:creationId xmlns:a16="http://schemas.microsoft.com/office/drawing/2014/main" id="{C9065FFE-55A0-4A55-8439-ABDBFDC7D96B}"/>
              </a:ext>
            </a:extLst>
          </p:cNvPr>
          <p:cNvSpPr/>
          <p:nvPr/>
        </p:nvSpPr>
        <p:spPr>
          <a:xfrm>
            <a:off x="10280650" y="6800850"/>
            <a:ext cx="8784272" cy="3075012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6D9DDD8B-3000-48DE-B6B7-6DEFBBFCCE56}"/>
              </a:ext>
            </a:extLst>
          </p:cNvPr>
          <p:cNvSpPr/>
          <p:nvPr/>
        </p:nvSpPr>
        <p:spPr>
          <a:xfrm>
            <a:off x="709158" y="933450"/>
            <a:ext cx="18342610" cy="4770755"/>
          </a:xfrm>
          <a:custGeom>
            <a:avLst/>
            <a:gdLst/>
            <a:ahLst/>
            <a:cxnLst/>
            <a:rect l="l" t="t" r="r" b="b"/>
            <a:pathLst>
              <a:path w="18342610" h="4770755">
                <a:moveTo>
                  <a:pt x="17931325" y="0"/>
                </a:moveTo>
                <a:lnTo>
                  <a:pt x="410761" y="0"/>
                </a:lnTo>
                <a:lnTo>
                  <a:pt x="363139" y="2785"/>
                </a:lnTo>
                <a:lnTo>
                  <a:pt x="317056" y="10928"/>
                </a:lnTo>
                <a:lnTo>
                  <a:pt x="272832" y="24111"/>
                </a:lnTo>
                <a:lnTo>
                  <a:pt x="230783" y="42016"/>
                </a:lnTo>
                <a:lnTo>
                  <a:pt x="191230" y="64324"/>
                </a:lnTo>
                <a:lnTo>
                  <a:pt x="154489" y="90718"/>
                </a:lnTo>
                <a:lnTo>
                  <a:pt x="120879" y="120879"/>
                </a:lnTo>
                <a:lnTo>
                  <a:pt x="90718" y="154489"/>
                </a:lnTo>
                <a:lnTo>
                  <a:pt x="64324" y="191230"/>
                </a:lnTo>
                <a:lnTo>
                  <a:pt x="42016" y="230783"/>
                </a:lnTo>
                <a:lnTo>
                  <a:pt x="24111" y="272832"/>
                </a:lnTo>
                <a:lnTo>
                  <a:pt x="10928" y="317056"/>
                </a:lnTo>
                <a:lnTo>
                  <a:pt x="2785" y="363139"/>
                </a:lnTo>
                <a:lnTo>
                  <a:pt x="0" y="410761"/>
                </a:lnTo>
                <a:lnTo>
                  <a:pt x="0" y="4359992"/>
                </a:lnTo>
                <a:lnTo>
                  <a:pt x="2785" y="4407615"/>
                </a:lnTo>
                <a:lnTo>
                  <a:pt x="10928" y="4453697"/>
                </a:lnTo>
                <a:lnTo>
                  <a:pt x="24111" y="4497922"/>
                </a:lnTo>
                <a:lnTo>
                  <a:pt x="42016" y="4539970"/>
                </a:lnTo>
                <a:lnTo>
                  <a:pt x="64324" y="4579524"/>
                </a:lnTo>
                <a:lnTo>
                  <a:pt x="90718" y="4616265"/>
                </a:lnTo>
                <a:lnTo>
                  <a:pt x="120879" y="4649875"/>
                </a:lnTo>
                <a:lnTo>
                  <a:pt x="154489" y="4680036"/>
                </a:lnTo>
                <a:lnTo>
                  <a:pt x="191230" y="4706430"/>
                </a:lnTo>
                <a:lnTo>
                  <a:pt x="230783" y="4728738"/>
                </a:lnTo>
                <a:lnTo>
                  <a:pt x="272832" y="4746643"/>
                </a:lnTo>
                <a:lnTo>
                  <a:pt x="317056" y="4759826"/>
                </a:lnTo>
                <a:lnTo>
                  <a:pt x="363139" y="4767969"/>
                </a:lnTo>
                <a:lnTo>
                  <a:pt x="410761" y="4770754"/>
                </a:lnTo>
                <a:lnTo>
                  <a:pt x="17931325" y="4770754"/>
                </a:lnTo>
                <a:lnTo>
                  <a:pt x="17978948" y="4767969"/>
                </a:lnTo>
                <a:lnTo>
                  <a:pt x="18025031" y="4759826"/>
                </a:lnTo>
                <a:lnTo>
                  <a:pt x="18069255" y="4746643"/>
                </a:lnTo>
                <a:lnTo>
                  <a:pt x="18111303" y="4728738"/>
                </a:lnTo>
                <a:lnTo>
                  <a:pt x="18150857" y="4706430"/>
                </a:lnTo>
                <a:lnTo>
                  <a:pt x="18187598" y="4680036"/>
                </a:lnTo>
                <a:lnTo>
                  <a:pt x="18221208" y="4649875"/>
                </a:lnTo>
                <a:lnTo>
                  <a:pt x="18251369" y="4616265"/>
                </a:lnTo>
                <a:lnTo>
                  <a:pt x="18277763" y="4579524"/>
                </a:lnTo>
                <a:lnTo>
                  <a:pt x="18300071" y="4539970"/>
                </a:lnTo>
                <a:lnTo>
                  <a:pt x="18317976" y="4497922"/>
                </a:lnTo>
                <a:lnTo>
                  <a:pt x="18331159" y="4453697"/>
                </a:lnTo>
                <a:lnTo>
                  <a:pt x="18339302" y="4407615"/>
                </a:lnTo>
                <a:lnTo>
                  <a:pt x="18342087" y="4359992"/>
                </a:lnTo>
                <a:lnTo>
                  <a:pt x="18342087" y="410761"/>
                </a:lnTo>
                <a:lnTo>
                  <a:pt x="18339302" y="363139"/>
                </a:lnTo>
                <a:lnTo>
                  <a:pt x="18331159" y="317056"/>
                </a:lnTo>
                <a:lnTo>
                  <a:pt x="18317976" y="272832"/>
                </a:lnTo>
                <a:lnTo>
                  <a:pt x="18300071" y="230783"/>
                </a:lnTo>
                <a:lnTo>
                  <a:pt x="18277763" y="191230"/>
                </a:lnTo>
                <a:lnTo>
                  <a:pt x="18251369" y="154489"/>
                </a:lnTo>
                <a:lnTo>
                  <a:pt x="18221208" y="120879"/>
                </a:lnTo>
                <a:lnTo>
                  <a:pt x="18187598" y="90718"/>
                </a:lnTo>
                <a:lnTo>
                  <a:pt x="18150857" y="64324"/>
                </a:lnTo>
                <a:lnTo>
                  <a:pt x="18111303" y="42016"/>
                </a:lnTo>
                <a:lnTo>
                  <a:pt x="18069255" y="24111"/>
                </a:lnTo>
                <a:lnTo>
                  <a:pt x="18025031" y="10928"/>
                </a:lnTo>
                <a:lnTo>
                  <a:pt x="17978948" y="2785"/>
                </a:lnTo>
                <a:lnTo>
                  <a:pt x="179313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46250" y="2758417"/>
            <a:ext cx="1470363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200" spc="-150" dirty="0"/>
              <a:t>Наше предложение</a:t>
            </a:r>
            <a:endParaRPr sz="7200" spc="-15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8B2798-8C02-4BA8-8E01-76DBCB20CA12}"/>
              </a:ext>
            </a:extLst>
          </p:cNvPr>
          <p:cNvSpPr/>
          <p:nvPr/>
        </p:nvSpPr>
        <p:spPr>
          <a:xfrm>
            <a:off x="709158" y="6800850"/>
            <a:ext cx="8457022" cy="3075012"/>
          </a:xfrm>
          <a:custGeom>
            <a:avLst/>
            <a:gdLst/>
            <a:ahLst/>
            <a:cxnLst/>
            <a:rect l="l" t="t" r="r" b="b"/>
            <a:pathLst>
              <a:path w="9878694" h="2160270">
                <a:moveTo>
                  <a:pt x="9538280" y="0"/>
                </a:moveTo>
                <a:lnTo>
                  <a:pt x="340221" y="0"/>
                </a:lnTo>
                <a:lnTo>
                  <a:pt x="294319" y="3129"/>
                </a:lnTo>
                <a:lnTo>
                  <a:pt x="250214" y="12240"/>
                </a:lnTo>
                <a:lnTo>
                  <a:pt x="208322" y="26913"/>
                </a:lnTo>
                <a:lnTo>
                  <a:pt x="169064" y="46729"/>
                </a:lnTo>
                <a:lnTo>
                  <a:pt x="132857" y="71271"/>
                </a:lnTo>
                <a:lnTo>
                  <a:pt x="100120" y="100120"/>
                </a:lnTo>
                <a:lnTo>
                  <a:pt x="71271" y="132857"/>
                </a:lnTo>
                <a:lnTo>
                  <a:pt x="46729" y="169064"/>
                </a:lnTo>
                <a:lnTo>
                  <a:pt x="26913" y="208323"/>
                </a:lnTo>
                <a:lnTo>
                  <a:pt x="12240" y="250214"/>
                </a:lnTo>
                <a:lnTo>
                  <a:pt x="3129" y="294319"/>
                </a:lnTo>
                <a:lnTo>
                  <a:pt x="0" y="340221"/>
                </a:lnTo>
                <a:lnTo>
                  <a:pt x="0" y="1819778"/>
                </a:lnTo>
                <a:lnTo>
                  <a:pt x="3129" y="1865679"/>
                </a:lnTo>
                <a:lnTo>
                  <a:pt x="12240" y="1909785"/>
                </a:lnTo>
                <a:lnTo>
                  <a:pt x="26913" y="1951676"/>
                </a:lnTo>
                <a:lnTo>
                  <a:pt x="46729" y="1990934"/>
                </a:lnTo>
                <a:lnTo>
                  <a:pt x="71271" y="2027141"/>
                </a:lnTo>
                <a:lnTo>
                  <a:pt x="100120" y="2059879"/>
                </a:lnTo>
                <a:lnTo>
                  <a:pt x="132857" y="2088727"/>
                </a:lnTo>
                <a:lnTo>
                  <a:pt x="169064" y="2113269"/>
                </a:lnTo>
                <a:lnTo>
                  <a:pt x="208323" y="2133086"/>
                </a:lnTo>
                <a:lnTo>
                  <a:pt x="250214" y="2147759"/>
                </a:lnTo>
                <a:lnTo>
                  <a:pt x="294319" y="2156870"/>
                </a:lnTo>
                <a:lnTo>
                  <a:pt x="340221" y="2159999"/>
                </a:lnTo>
                <a:lnTo>
                  <a:pt x="9538280" y="2159999"/>
                </a:lnTo>
                <a:lnTo>
                  <a:pt x="9584181" y="2156870"/>
                </a:lnTo>
                <a:lnTo>
                  <a:pt x="9628287" y="2147759"/>
                </a:lnTo>
                <a:lnTo>
                  <a:pt x="9670178" y="2133086"/>
                </a:lnTo>
                <a:lnTo>
                  <a:pt x="9709436" y="2113269"/>
                </a:lnTo>
                <a:lnTo>
                  <a:pt x="9745643" y="2088727"/>
                </a:lnTo>
                <a:lnTo>
                  <a:pt x="9778380" y="2059879"/>
                </a:lnTo>
                <a:lnTo>
                  <a:pt x="9807229" y="2027141"/>
                </a:lnTo>
                <a:lnTo>
                  <a:pt x="9831771" y="1990934"/>
                </a:lnTo>
                <a:lnTo>
                  <a:pt x="9851588" y="1951676"/>
                </a:lnTo>
                <a:lnTo>
                  <a:pt x="9866261" y="1909785"/>
                </a:lnTo>
                <a:lnTo>
                  <a:pt x="9875371" y="1865679"/>
                </a:lnTo>
                <a:lnTo>
                  <a:pt x="9878501" y="1819778"/>
                </a:lnTo>
                <a:lnTo>
                  <a:pt x="9878501" y="340221"/>
                </a:lnTo>
                <a:lnTo>
                  <a:pt x="9875371" y="294319"/>
                </a:lnTo>
                <a:lnTo>
                  <a:pt x="9866261" y="250214"/>
                </a:lnTo>
                <a:lnTo>
                  <a:pt x="9851588" y="208323"/>
                </a:lnTo>
                <a:lnTo>
                  <a:pt x="9831771" y="169064"/>
                </a:lnTo>
                <a:lnTo>
                  <a:pt x="9807229" y="132857"/>
                </a:lnTo>
                <a:lnTo>
                  <a:pt x="9778381" y="100120"/>
                </a:lnTo>
                <a:lnTo>
                  <a:pt x="9745643" y="71271"/>
                </a:lnTo>
                <a:lnTo>
                  <a:pt x="9709436" y="46729"/>
                </a:lnTo>
                <a:lnTo>
                  <a:pt x="9670178" y="26913"/>
                </a:lnTo>
                <a:lnTo>
                  <a:pt x="9628287" y="12240"/>
                </a:lnTo>
                <a:lnTo>
                  <a:pt x="9584181" y="3129"/>
                </a:lnTo>
                <a:lnTo>
                  <a:pt x="9538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709D0-A508-4311-B008-E21062C8E401}"/>
              </a:ext>
            </a:extLst>
          </p:cNvPr>
          <p:cNvSpPr txBox="1"/>
          <p:nvPr/>
        </p:nvSpPr>
        <p:spPr>
          <a:xfrm>
            <a:off x="1136650" y="7368860"/>
            <a:ext cx="9296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Бесплатные бонусы,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если клиент подтверждает,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что он студент</a:t>
            </a:r>
            <a:endParaRPr lang="ru-RU" sz="4000" dirty="0">
              <a:latin typeface="Trebuchet MS" panose="020B06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B5D007-F7D6-4624-BEF1-B7A4D60C397C}"/>
              </a:ext>
            </a:extLst>
          </p:cNvPr>
          <p:cNvSpPr txBox="1"/>
          <p:nvPr/>
        </p:nvSpPr>
        <p:spPr>
          <a:xfrm>
            <a:off x="10661650" y="7676636"/>
            <a:ext cx="98987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Подписка </a:t>
            </a:r>
            <a:r>
              <a:rPr lang="en-US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Student PRO</a:t>
            </a:r>
            <a:endParaRPr lang="ru-RU" sz="4000" dirty="0">
              <a:solidFill>
                <a:srgbClr val="333333"/>
              </a:solidFill>
              <a:latin typeface="Trebuchet MS" panose="020B0603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4000" dirty="0">
                <a:solidFill>
                  <a:srgbClr val="333333"/>
                </a:solidFill>
                <a:latin typeface="Trebuchet MS" panose="020B0603020202020204" pitchFamily="34" charset="0"/>
              </a:rPr>
              <a:t>за 189 </a:t>
            </a:r>
            <a:r>
              <a:rPr lang="ru-RU" sz="4000" b="0" i="0" dirty="0">
                <a:effectLst/>
                <a:latin typeface="Trebuchet MS" panose="020B0603020202020204" pitchFamily="34" charset="0"/>
              </a:rPr>
              <a:t>₽ в месяц</a:t>
            </a:r>
            <a:endParaRPr lang="ru-RU" sz="4000" dirty="0">
              <a:latin typeface="Trebuchet MS" panose="020B0603020202020204" pitchFamily="34" charset="0"/>
            </a:endParaRPr>
          </a:p>
        </p:txBody>
      </p:sp>
      <p:pic>
        <p:nvPicPr>
          <p:cNvPr id="29" name="object 12">
            <a:extLst>
              <a:ext uri="{FF2B5EF4-FFF2-40B4-BE49-F238E27FC236}">
                <a16:creationId xmlns:a16="http://schemas.microsoft.com/office/drawing/2014/main" id="{F7290AAD-BCD7-4E20-8071-AC0E1C2A4B1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75546" y="471542"/>
            <a:ext cx="5861915" cy="52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4783" y="493997"/>
            <a:ext cx="96666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470" dirty="0"/>
              <a:t>Бизнес-цели</a:t>
            </a:r>
            <a:endParaRPr spc="-470" dirty="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5E07C59-90E2-44B8-B4FA-FFEB0857BAC2}"/>
              </a:ext>
            </a:extLst>
          </p:cNvPr>
          <p:cNvSpPr/>
          <p:nvPr/>
        </p:nvSpPr>
        <p:spPr>
          <a:xfrm>
            <a:off x="527050" y="1924047"/>
            <a:ext cx="4406744" cy="27547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dirty="0">
                <a:solidFill>
                  <a:schemeClr val="tx1"/>
                </a:solidFill>
                <a:latin typeface="Trebuchet MS" panose="020B0603020202020204" pitchFamily="34" charset="0"/>
              </a:rPr>
              <a:t>Потенциальный продукт призван удовлетворить</a:t>
            </a:r>
          </a:p>
          <a:p>
            <a:pPr algn="ctr"/>
            <a:r>
              <a:rPr lang="ru-RU" sz="2100" dirty="0">
                <a:solidFill>
                  <a:schemeClr val="tx1"/>
                </a:solidFill>
                <a:latin typeface="Trebuchet MS" panose="020B0603020202020204" pitchFamily="34" charset="0"/>
              </a:rPr>
              <a:t>потребности студентов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411731E-BE30-4172-AA7C-D78306A3BA91}"/>
              </a:ext>
            </a:extLst>
          </p:cNvPr>
          <p:cNvSpPr/>
          <p:nvPr/>
        </p:nvSpPr>
        <p:spPr>
          <a:xfrm>
            <a:off x="5274001" y="1904997"/>
            <a:ext cx="4406744" cy="27547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dirty="0">
                <a:solidFill>
                  <a:schemeClr val="tx1"/>
                </a:solidFill>
                <a:latin typeface="Trebuchet MS" panose="020B0603020202020204" pitchFamily="34" charset="0"/>
              </a:rPr>
              <a:t>Потенциальный продукт призван увеличить лояльность студентов к банку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7EDD91C-DAFA-4304-82CF-A8E00562465F}"/>
              </a:ext>
            </a:extLst>
          </p:cNvPr>
          <p:cNvSpPr/>
          <p:nvPr/>
        </p:nvSpPr>
        <p:spPr>
          <a:xfrm>
            <a:off x="10020953" y="1914684"/>
            <a:ext cx="4406744" cy="27547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dirty="0">
                <a:solidFill>
                  <a:schemeClr val="tx1"/>
                </a:solidFill>
                <a:latin typeface="Trebuchet MS" panose="020B0603020202020204" pitchFamily="34" charset="0"/>
              </a:rPr>
              <a:t>Потенциальный продукт призван привлечь новых клиентов в лице студентов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E6B3456A-032F-4030-A1F5-848C3F4D6DA3}"/>
              </a:ext>
            </a:extLst>
          </p:cNvPr>
          <p:cNvSpPr/>
          <p:nvPr/>
        </p:nvSpPr>
        <p:spPr>
          <a:xfrm>
            <a:off x="14774130" y="1914683"/>
            <a:ext cx="4406744" cy="27547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100" dirty="0">
                <a:solidFill>
                  <a:schemeClr val="tx1"/>
                </a:solidFill>
                <a:latin typeface="Trebuchet MS" panose="020B0603020202020204" pitchFamily="34" charset="0"/>
              </a:rPr>
              <a:t>Потенциальный продукт призван увеличить активность текущих клиентов-студентов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9927878-CD2A-4CE4-AC10-7BBDC26042BD}"/>
              </a:ext>
            </a:extLst>
          </p:cNvPr>
          <p:cNvSpPr txBox="1">
            <a:spLocks/>
          </p:cNvSpPr>
          <p:nvPr/>
        </p:nvSpPr>
        <p:spPr>
          <a:xfrm>
            <a:off x="527050" y="5659696"/>
            <a:ext cx="96666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272727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pc="-150" dirty="0"/>
              <a:t>User stories</a:t>
            </a:r>
            <a:endParaRPr lang="ru-RU" spc="-150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7E6B268-EF65-459B-9C98-7B6196EB638F}"/>
              </a:ext>
            </a:extLst>
          </p:cNvPr>
          <p:cNvSpPr/>
          <p:nvPr/>
        </p:nvSpPr>
        <p:spPr>
          <a:xfrm>
            <a:off x="450850" y="7096124"/>
            <a:ext cx="6105632" cy="31046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rebuchet MS" panose="020B0603020202020204" pitchFamily="34" charset="0"/>
              </a:rPr>
              <a:t>Я, как студент, хочу иметь инструменты для управления своими финансами, чтобы следить за своим бюджетом и эффективно контролировать расходы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88FFBD70-C6C8-4C93-92B0-F98BD92F243B}"/>
              </a:ext>
            </a:extLst>
          </p:cNvPr>
          <p:cNvSpPr/>
          <p:nvPr/>
        </p:nvSpPr>
        <p:spPr>
          <a:xfrm>
            <a:off x="6761459" y="7105650"/>
            <a:ext cx="6105632" cy="31046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rebuchet MS" panose="020B0603020202020204" pitchFamily="34" charset="0"/>
              </a:rPr>
              <a:t>Я, как студент, хочу иметь возможность откладывать деньги, чтобы накопить на важные цели и избежать нехватки средств</a:t>
            </a: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8E54B95-34AD-4AC8-A1E8-66E934D5FCFA}"/>
              </a:ext>
            </a:extLst>
          </p:cNvPr>
          <p:cNvSpPr/>
          <p:nvPr/>
        </p:nvSpPr>
        <p:spPr>
          <a:xfrm>
            <a:off x="13075243" y="7096125"/>
            <a:ext cx="6105631" cy="31046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  <a:latin typeface="Trebuchet MS" panose="020B0603020202020204" pitchFamily="34" charset="0"/>
              </a:rPr>
              <a:t>Я, как студент, хочу получать персонализированные предложение от банка, чтобы пользоваться нужными скидками и услугами</a:t>
            </a:r>
          </a:p>
        </p:txBody>
      </p:sp>
    </p:spTree>
    <p:extLst>
      <p:ext uri="{BB962C8B-B14F-4D97-AF65-F5344CB8AC3E}">
        <p14:creationId xmlns:p14="http://schemas.microsoft.com/office/powerpoint/2010/main" val="3053581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93739" y="495459"/>
            <a:ext cx="115958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470" dirty="0"/>
              <a:t>Бонусы Т-Банка для студентов:</a:t>
            </a:r>
            <a:endParaRPr spc="-470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EEA0D552-7ED3-4322-B211-35E25DA494E8}"/>
              </a:ext>
            </a:extLst>
          </p:cNvPr>
          <p:cNvSpPr/>
          <p:nvPr/>
        </p:nvSpPr>
        <p:spPr>
          <a:xfrm>
            <a:off x="673023" y="1741174"/>
            <a:ext cx="10445828" cy="15240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  4 категории повышенного </a:t>
            </a:r>
            <a:r>
              <a:rPr lang="ru-RU" sz="2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кэшбэка</a:t>
            </a:r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A0AD353-F8CE-4203-BF8E-61D9DF340B29}"/>
              </a:ext>
            </a:extLst>
          </p:cNvPr>
          <p:cNvSpPr/>
          <p:nvPr/>
        </p:nvSpPr>
        <p:spPr>
          <a:xfrm>
            <a:off x="666672" y="3601843"/>
            <a:ext cx="10452179" cy="15240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  Образовательный контент в историях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73FD8312-B14C-43B7-A7D5-348A554D6373}"/>
              </a:ext>
            </a:extLst>
          </p:cNvPr>
          <p:cNvSpPr/>
          <p:nvPr/>
        </p:nvSpPr>
        <p:spPr>
          <a:xfrm>
            <a:off x="673023" y="5373491"/>
            <a:ext cx="10445828" cy="15240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  </a:t>
            </a:r>
            <a:r>
              <a:rPr lang="ru-RU" sz="2800" dirty="0" err="1">
                <a:solidFill>
                  <a:schemeClr val="tx1"/>
                </a:solidFill>
                <a:latin typeface="Trebuchet MS" panose="020B0603020202020204" pitchFamily="34" charset="0"/>
              </a:rPr>
              <a:t>Автоплатеж</a:t>
            </a:r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общежития и образования</a:t>
            </a: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E8BC3C28-CA0A-4326-B168-86E4DB1CFA03}"/>
              </a:ext>
            </a:extLst>
          </p:cNvPr>
          <p:cNvSpPr/>
          <p:nvPr/>
        </p:nvSpPr>
        <p:spPr>
          <a:xfrm>
            <a:off x="666672" y="7234160"/>
            <a:ext cx="10452179" cy="15240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  Скидка </a:t>
            </a:r>
            <a:r>
              <a:rPr lang="en-US" sz="2800" dirty="0">
                <a:solidFill>
                  <a:schemeClr val="tx1"/>
                </a:solidFill>
                <a:latin typeface="Trebuchet MS" panose="020B0603020202020204" pitchFamily="34" charset="0"/>
              </a:rPr>
              <a:t>15% </a:t>
            </a:r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на тарифы Т-Мобайл для студентов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5CD4A418-BC97-486F-AEE4-2391479EA9B3}"/>
              </a:ext>
            </a:extLst>
          </p:cNvPr>
          <p:cNvSpPr/>
          <p:nvPr/>
        </p:nvSpPr>
        <p:spPr>
          <a:xfrm>
            <a:off x="693740" y="9005808"/>
            <a:ext cx="10425112" cy="152400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57200" dist="50800" dir="5400000" sx="71000" sy="71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ru-RU" sz="2800" dirty="0">
                <a:solidFill>
                  <a:schemeClr val="tx1"/>
                </a:solidFill>
                <a:latin typeface="Trebuchet MS" panose="020B0603020202020204" pitchFamily="34" charset="0"/>
              </a:rPr>
              <a:t>   Оформление Кубышки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6F11B3F-E800-4036-8434-FF6DD4DBD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057" y="1741174"/>
            <a:ext cx="3041629" cy="620267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70DAB3F-167C-4CFB-AB09-91314704F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168" y="4327132"/>
            <a:ext cx="3041629" cy="620267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8E05B22-75BE-4D7F-BABB-CF9A23367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50" y="2607533"/>
            <a:ext cx="3131754" cy="63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47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38AF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2915</TotalTime>
  <Words>1301</Words>
  <Application>Microsoft Office PowerPoint</Application>
  <PresentationFormat>Произвольный</PresentationFormat>
  <Paragraphs>242</Paragraphs>
  <Slides>22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Verdana</vt:lpstr>
      <vt:lpstr>Office Theme</vt:lpstr>
      <vt:lpstr>Презентация PowerPoint</vt:lpstr>
      <vt:lpstr>Постановка задачи</vt:lpstr>
      <vt:lpstr>Формирование базы лояльных клиентов Студенты, начав пользоваться услугами банка, с высокой вероятностью останутся клиентами в будущем. Со временем они начнут активнее пользоваться услугами, принося больше прибыли. </vt:lpstr>
      <vt:lpstr>Презентация PowerPoint</vt:lpstr>
      <vt:lpstr>Что студенты ожидают от банка?</vt:lpstr>
      <vt:lpstr>Конкурентный анализ</vt:lpstr>
      <vt:lpstr>Наше предложение</vt:lpstr>
      <vt:lpstr>Бизнес-цели</vt:lpstr>
      <vt:lpstr>Бонусы Т-Банка для студентов:</vt:lpstr>
      <vt:lpstr>Подписка Student PRO</vt:lpstr>
      <vt:lpstr>Все преимущества Student PRO </vt:lpstr>
      <vt:lpstr>Путь клиента</vt:lpstr>
      <vt:lpstr>Оценка эффективности</vt:lpstr>
      <vt:lpstr>Прототип</vt:lpstr>
      <vt:lpstr>Наша команда </vt:lpstr>
      <vt:lpstr>Приложение </vt:lpstr>
      <vt:lpstr>Приложение </vt:lpstr>
      <vt:lpstr>Приложение </vt:lpstr>
      <vt:lpstr>Приложение </vt:lpstr>
      <vt:lpstr>Приложение </vt:lpstr>
      <vt:lpstr>Приложение </vt:lpstr>
      <vt:lpstr>1. Качественное исследование 2. Кабинетное исследование 3. Расчет кэшбэка и User Stories 4. Общая доска в UniDraw (черновик)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Tatyana Tsvetkova</dc:creator>
  <cp:lastModifiedBy>Полина Киселёва</cp:lastModifiedBy>
  <cp:revision>100</cp:revision>
  <dcterms:created xsi:type="dcterms:W3CDTF">2025-02-11T12:49:31Z</dcterms:created>
  <dcterms:modified xsi:type="dcterms:W3CDTF">2025-02-16T19:39:57Z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2024-07-30T00:00:00Z</vt:filetime>
  </property>
  <property fmtid="{D5CDD505-2E9C-101B-9397-08002B2CF9AE}" pid="3" name="Creator">
    <vt:lpwstr>Р7-Офис/2024.1.1.373</vt:lpwstr>
  </property>
  <property fmtid="{D5CDD505-2E9C-101B-9397-08002B2CF9AE}" pid="4" name="LastSaved">
    <vt:filetime>2025-02-11T00:00:00Z</vt:filetime>
  </property>
  <property fmtid="{D5CDD505-2E9C-101B-9397-08002B2CF9AE}" pid="5" name="Producer">
    <vt:lpwstr>Р7-Офис/2024.1.1.373</vt:lpwstr>
  </property>
</Properties>
</file>